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5" r:id="rId2"/>
    <p:sldId id="256" r:id="rId3"/>
    <p:sldId id="318" r:id="rId4"/>
    <p:sldId id="319" r:id="rId5"/>
    <p:sldId id="320" r:id="rId6"/>
    <p:sldId id="350" r:id="rId7"/>
    <p:sldId id="349" r:id="rId8"/>
    <p:sldId id="351" r:id="rId9"/>
    <p:sldId id="331" r:id="rId10"/>
    <p:sldId id="352" r:id="rId11"/>
    <p:sldId id="366" r:id="rId12"/>
    <p:sldId id="321" r:id="rId13"/>
    <p:sldId id="370" r:id="rId14"/>
    <p:sldId id="373" r:id="rId15"/>
    <p:sldId id="371" r:id="rId16"/>
    <p:sldId id="374" r:id="rId17"/>
    <p:sldId id="376" r:id="rId18"/>
    <p:sldId id="377" r:id="rId19"/>
    <p:sldId id="381" r:id="rId20"/>
    <p:sldId id="383" r:id="rId21"/>
    <p:sldId id="322" r:id="rId22"/>
    <p:sldId id="364" r:id="rId23"/>
    <p:sldId id="357" r:id="rId24"/>
    <p:sldId id="378" r:id="rId25"/>
    <p:sldId id="358" r:id="rId26"/>
    <p:sldId id="382" r:id="rId27"/>
    <p:sldId id="380" r:id="rId28"/>
    <p:sldId id="384" r:id="rId29"/>
    <p:sldId id="385" r:id="rId30"/>
    <p:sldId id="329" r:id="rId31"/>
    <p:sldId id="367" r:id="rId32"/>
    <p:sldId id="368" r:id="rId33"/>
    <p:sldId id="359" r:id="rId34"/>
    <p:sldId id="31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737E8F-62A6-48EA-BB89-2EE817D34C03}" type="datetimeFigureOut">
              <a:rPr lang="en-US" smtClean="0"/>
              <a:t>12/18/2018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F02765-9E22-4C4C-B728-2ECC7666F7E8}" type="slidenum">
              <a:rPr lang="en-US" smtClean="0"/>
              <a:t>‹#›</a:t>
            </a:fld>
            <a:endParaRPr lang="en-US"/>
          </a:p>
        </p:txBody>
      </p:sp>
    </p:spTree>
    <p:extLst>
      <p:ext uri="{BB962C8B-B14F-4D97-AF65-F5344CB8AC3E}">
        <p14:creationId xmlns:p14="http://schemas.microsoft.com/office/powerpoint/2010/main" val="4280161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DB839-3AD7-4134-BB6B-AB2F905AFF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FC3645-CEC0-4560-A58C-7CD1AC33BE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EFFDBE-C42D-45DE-96A2-3D6320A5DDA1}"/>
              </a:ext>
            </a:extLst>
          </p:cNvPr>
          <p:cNvSpPr>
            <a:spLocks noGrp="1"/>
          </p:cNvSpPr>
          <p:nvPr>
            <p:ph type="dt" sz="half" idx="10"/>
          </p:nvPr>
        </p:nvSpPr>
        <p:spPr/>
        <p:txBody>
          <a:bodyPr/>
          <a:lstStyle/>
          <a:p>
            <a:fld id="{9BABC7D1-CBBF-4B57-B25C-AE24494B5FE7}" type="datetime1">
              <a:rPr lang="en-US" smtClean="0"/>
              <a:t>12/18/2018</a:t>
            </a:fld>
            <a:endParaRPr lang="en-US"/>
          </a:p>
        </p:txBody>
      </p:sp>
      <p:sp>
        <p:nvSpPr>
          <p:cNvPr id="5" name="Footer Placeholder 4">
            <a:extLst>
              <a:ext uri="{FF2B5EF4-FFF2-40B4-BE49-F238E27FC236}">
                <a16:creationId xmlns:a16="http://schemas.microsoft.com/office/drawing/2014/main" id="{27686C0C-76C7-494E-81B2-057E64E6A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C7F12-F445-4941-B78B-5045D71A3AC0}"/>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536640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571DD-B313-41A6-9530-69F8DD4C7B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E3998B-7D8F-40D9-A7B7-948512F397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AE4A4-1188-4378-AE99-31952577FBB2}"/>
              </a:ext>
            </a:extLst>
          </p:cNvPr>
          <p:cNvSpPr>
            <a:spLocks noGrp="1"/>
          </p:cNvSpPr>
          <p:nvPr>
            <p:ph type="dt" sz="half" idx="10"/>
          </p:nvPr>
        </p:nvSpPr>
        <p:spPr/>
        <p:txBody>
          <a:bodyPr/>
          <a:lstStyle/>
          <a:p>
            <a:fld id="{4347B351-8F6A-4990-AF66-FBBEEC62E831}" type="datetime1">
              <a:rPr lang="en-US" smtClean="0"/>
              <a:t>12/18/2018</a:t>
            </a:fld>
            <a:endParaRPr lang="en-US"/>
          </a:p>
        </p:txBody>
      </p:sp>
      <p:sp>
        <p:nvSpPr>
          <p:cNvPr id="5" name="Footer Placeholder 4">
            <a:extLst>
              <a:ext uri="{FF2B5EF4-FFF2-40B4-BE49-F238E27FC236}">
                <a16:creationId xmlns:a16="http://schemas.microsoft.com/office/drawing/2014/main" id="{CA81C2C5-40B1-4D8D-8472-56B0E413BB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45C13-5B08-4CB5-8C56-26B029657C74}"/>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563442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E3FE57-B343-4383-853A-587E37EEDA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D18625-A8B7-4DE4-B37F-276B9D2BE92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B401AE-9AF7-4BA3-81E6-5D5A0262D7FE}"/>
              </a:ext>
            </a:extLst>
          </p:cNvPr>
          <p:cNvSpPr>
            <a:spLocks noGrp="1"/>
          </p:cNvSpPr>
          <p:nvPr>
            <p:ph type="dt" sz="half" idx="10"/>
          </p:nvPr>
        </p:nvSpPr>
        <p:spPr/>
        <p:txBody>
          <a:bodyPr/>
          <a:lstStyle/>
          <a:p>
            <a:fld id="{A6E57147-A5B1-4746-8830-055DD37806ED}" type="datetime1">
              <a:rPr lang="en-US" smtClean="0"/>
              <a:t>12/18/2018</a:t>
            </a:fld>
            <a:endParaRPr lang="en-US"/>
          </a:p>
        </p:txBody>
      </p:sp>
      <p:sp>
        <p:nvSpPr>
          <p:cNvPr id="5" name="Footer Placeholder 4">
            <a:extLst>
              <a:ext uri="{FF2B5EF4-FFF2-40B4-BE49-F238E27FC236}">
                <a16:creationId xmlns:a16="http://schemas.microsoft.com/office/drawing/2014/main" id="{D3A7BFE4-A2C0-4975-AA7B-722F43F58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83FC3C-E7DE-448C-9D25-B5140DA60843}"/>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517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3AC1-351C-4245-81C0-DD2A187CBF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FF5D4E-2A66-4B02-AE2A-F3DC006793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7169E0-6C76-4B7D-9DA1-1A5BA105FD8C}"/>
              </a:ext>
            </a:extLst>
          </p:cNvPr>
          <p:cNvSpPr>
            <a:spLocks noGrp="1"/>
          </p:cNvSpPr>
          <p:nvPr>
            <p:ph type="dt" sz="half" idx="10"/>
          </p:nvPr>
        </p:nvSpPr>
        <p:spPr/>
        <p:txBody>
          <a:bodyPr/>
          <a:lstStyle/>
          <a:p>
            <a:fld id="{333D86A7-5B4F-4890-83F2-D6661C57AC42}" type="datetime1">
              <a:rPr lang="en-US" smtClean="0"/>
              <a:t>12/18/2018</a:t>
            </a:fld>
            <a:endParaRPr lang="en-US"/>
          </a:p>
        </p:txBody>
      </p:sp>
      <p:sp>
        <p:nvSpPr>
          <p:cNvPr id="5" name="Footer Placeholder 4">
            <a:extLst>
              <a:ext uri="{FF2B5EF4-FFF2-40B4-BE49-F238E27FC236}">
                <a16:creationId xmlns:a16="http://schemas.microsoft.com/office/drawing/2014/main" id="{5CD78434-9F74-4061-A105-F350C1187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9128C-78A3-41AA-922A-73AF6EAC5C53}"/>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383665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4745E-5A0B-4047-9A4E-4AAC086788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F3387A-8F06-4B64-B25A-3EE2EB85C6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BDCB5C8-8F0E-49DB-B713-57281ABDEAA3}"/>
              </a:ext>
            </a:extLst>
          </p:cNvPr>
          <p:cNvSpPr>
            <a:spLocks noGrp="1"/>
          </p:cNvSpPr>
          <p:nvPr>
            <p:ph type="dt" sz="half" idx="10"/>
          </p:nvPr>
        </p:nvSpPr>
        <p:spPr/>
        <p:txBody>
          <a:bodyPr/>
          <a:lstStyle/>
          <a:p>
            <a:fld id="{9A120983-03A8-4D3E-A6B9-9CE278D69E4C}" type="datetime1">
              <a:rPr lang="en-US" smtClean="0"/>
              <a:t>12/18/2018</a:t>
            </a:fld>
            <a:endParaRPr lang="en-US"/>
          </a:p>
        </p:txBody>
      </p:sp>
      <p:sp>
        <p:nvSpPr>
          <p:cNvPr id="5" name="Footer Placeholder 4">
            <a:extLst>
              <a:ext uri="{FF2B5EF4-FFF2-40B4-BE49-F238E27FC236}">
                <a16:creationId xmlns:a16="http://schemas.microsoft.com/office/drawing/2014/main" id="{45E141FF-8BF5-4879-941F-14D82B371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70D617-8759-4BFC-AE80-2BC57FB8D3D0}"/>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113070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2C08-E6FF-42BA-BABE-DBAE74AD28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D1B543-309E-4CEF-BECF-D96AB2B01A2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D074F5-FF08-476E-9482-DF4AEF2B23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E81B98-C26B-4220-B935-B71B4EC7C23B}"/>
              </a:ext>
            </a:extLst>
          </p:cNvPr>
          <p:cNvSpPr>
            <a:spLocks noGrp="1"/>
          </p:cNvSpPr>
          <p:nvPr>
            <p:ph type="dt" sz="half" idx="10"/>
          </p:nvPr>
        </p:nvSpPr>
        <p:spPr/>
        <p:txBody>
          <a:bodyPr/>
          <a:lstStyle/>
          <a:p>
            <a:fld id="{31691728-E934-4DE5-8967-A71A002F5855}" type="datetime1">
              <a:rPr lang="en-US" smtClean="0"/>
              <a:t>12/18/2018</a:t>
            </a:fld>
            <a:endParaRPr lang="en-US"/>
          </a:p>
        </p:txBody>
      </p:sp>
      <p:sp>
        <p:nvSpPr>
          <p:cNvPr id="6" name="Footer Placeholder 5">
            <a:extLst>
              <a:ext uri="{FF2B5EF4-FFF2-40B4-BE49-F238E27FC236}">
                <a16:creationId xmlns:a16="http://schemas.microsoft.com/office/drawing/2014/main" id="{6172B9FC-86BD-4951-AE69-F10536455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B2D93C-21FE-4B43-9C56-2AD28DD9AA12}"/>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224997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723D6-D9BB-41B4-BB5E-CA3C29800A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774E14-B619-447F-A1A7-DAEDE9D5B3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893B9D-7A89-429A-8D49-5D28D8B39B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92B6CA-1621-49FC-A3D3-2A839DEE57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93BDC2-D7C3-4D9E-9ACD-5F17AC4444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A762B-504D-436E-9530-E47320EC279D}"/>
              </a:ext>
            </a:extLst>
          </p:cNvPr>
          <p:cNvSpPr>
            <a:spLocks noGrp="1"/>
          </p:cNvSpPr>
          <p:nvPr>
            <p:ph type="dt" sz="half" idx="10"/>
          </p:nvPr>
        </p:nvSpPr>
        <p:spPr/>
        <p:txBody>
          <a:bodyPr/>
          <a:lstStyle/>
          <a:p>
            <a:fld id="{92BE8174-8664-40FD-9450-064A92994E24}" type="datetime1">
              <a:rPr lang="en-US" smtClean="0"/>
              <a:t>12/18/2018</a:t>
            </a:fld>
            <a:endParaRPr lang="en-US"/>
          </a:p>
        </p:txBody>
      </p:sp>
      <p:sp>
        <p:nvSpPr>
          <p:cNvPr id="8" name="Footer Placeholder 7">
            <a:extLst>
              <a:ext uri="{FF2B5EF4-FFF2-40B4-BE49-F238E27FC236}">
                <a16:creationId xmlns:a16="http://schemas.microsoft.com/office/drawing/2014/main" id="{A197BCED-3953-49FA-B9DC-7F0016BE51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8C4E15-81C6-4EE4-A8E4-C6125FBAD4ED}"/>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52675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87F80-6390-4B0F-8497-EB4B5779E1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BE0C54-0FBA-46FB-AE2D-4B8AF2C9B1FA}"/>
              </a:ext>
            </a:extLst>
          </p:cNvPr>
          <p:cNvSpPr>
            <a:spLocks noGrp="1"/>
          </p:cNvSpPr>
          <p:nvPr>
            <p:ph type="dt" sz="half" idx="10"/>
          </p:nvPr>
        </p:nvSpPr>
        <p:spPr/>
        <p:txBody>
          <a:bodyPr/>
          <a:lstStyle/>
          <a:p>
            <a:fld id="{F24FB32A-97FE-4813-839F-F75C2A3E6A04}" type="datetime1">
              <a:rPr lang="en-US" smtClean="0"/>
              <a:t>12/18/2018</a:t>
            </a:fld>
            <a:endParaRPr lang="en-US"/>
          </a:p>
        </p:txBody>
      </p:sp>
      <p:sp>
        <p:nvSpPr>
          <p:cNvPr id="4" name="Footer Placeholder 3">
            <a:extLst>
              <a:ext uri="{FF2B5EF4-FFF2-40B4-BE49-F238E27FC236}">
                <a16:creationId xmlns:a16="http://schemas.microsoft.com/office/drawing/2014/main" id="{D4B1604E-F450-4267-AED4-EF372717DD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F4DD8B-E379-4031-8809-B5459D83C4B4}"/>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257286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30C90C-7D61-418F-947D-6735AB4F2BE3}"/>
              </a:ext>
            </a:extLst>
          </p:cNvPr>
          <p:cNvSpPr>
            <a:spLocks noGrp="1"/>
          </p:cNvSpPr>
          <p:nvPr>
            <p:ph type="dt" sz="half" idx="10"/>
          </p:nvPr>
        </p:nvSpPr>
        <p:spPr/>
        <p:txBody>
          <a:bodyPr/>
          <a:lstStyle/>
          <a:p>
            <a:fld id="{2B143EBA-3466-45A7-B5E6-13AB60C8A3C2}" type="datetime1">
              <a:rPr lang="en-US" smtClean="0"/>
              <a:t>12/18/2018</a:t>
            </a:fld>
            <a:endParaRPr lang="en-US"/>
          </a:p>
        </p:txBody>
      </p:sp>
      <p:sp>
        <p:nvSpPr>
          <p:cNvPr id="3" name="Footer Placeholder 2">
            <a:extLst>
              <a:ext uri="{FF2B5EF4-FFF2-40B4-BE49-F238E27FC236}">
                <a16:creationId xmlns:a16="http://schemas.microsoft.com/office/drawing/2014/main" id="{EC76A24B-B7FE-41AE-97AE-840A2B2931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BFB4BD-7DDA-4B3B-AA28-DD6872A70435}"/>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355029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1F4D0-0585-4B16-BF42-727B96CCD2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3BE030-A2BB-42A3-A921-60CC0265AF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5BD39B-400A-4C7E-A19C-A408187279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4F699F-6121-4465-8941-9D049B1A0382}"/>
              </a:ext>
            </a:extLst>
          </p:cNvPr>
          <p:cNvSpPr>
            <a:spLocks noGrp="1"/>
          </p:cNvSpPr>
          <p:nvPr>
            <p:ph type="dt" sz="half" idx="10"/>
          </p:nvPr>
        </p:nvSpPr>
        <p:spPr/>
        <p:txBody>
          <a:bodyPr/>
          <a:lstStyle/>
          <a:p>
            <a:fld id="{8F400756-5978-4D36-8342-D9D403A37334}" type="datetime1">
              <a:rPr lang="en-US" smtClean="0"/>
              <a:t>12/18/2018</a:t>
            </a:fld>
            <a:endParaRPr lang="en-US"/>
          </a:p>
        </p:txBody>
      </p:sp>
      <p:sp>
        <p:nvSpPr>
          <p:cNvPr id="6" name="Footer Placeholder 5">
            <a:extLst>
              <a:ext uri="{FF2B5EF4-FFF2-40B4-BE49-F238E27FC236}">
                <a16:creationId xmlns:a16="http://schemas.microsoft.com/office/drawing/2014/main" id="{A771B46A-57F2-4F10-B1A9-506A0C85C8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212BEA-D141-421E-B69E-7B0BF9E433B3}"/>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380311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A475-9824-4D1B-BE74-E1E7DC011D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C07A85-2C5D-4344-9820-609A11940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2310E7-A872-4A1D-B932-DAA7CE6DDA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AFDAB0-DB9A-4F01-8D9A-3E54FED1B131}"/>
              </a:ext>
            </a:extLst>
          </p:cNvPr>
          <p:cNvSpPr>
            <a:spLocks noGrp="1"/>
          </p:cNvSpPr>
          <p:nvPr>
            <p:ph type="dt" sz="half" idx="10"/>
          </p:nvPr>
        </p:nvSpPr>
        <p:spPr/>
        <p:txBody>
          <a:bodyPr/>
          <a:lstStyle/>
          <a:p>
            <a:fld id="{4D7190BE-2F4F-42B6-A9DE-D35E6A0E43F8}" type="datetime1">
              <a:rPr lang="en-US" smtClean="0"/>
              <a:t>12/18/2018</a:t>
            </a:fld>
            <a:endParaRPr lang="en-US"/>
          </a:p>
        </p:txBody>
      </p:sp>
      <p:sp>
        <p:nvSpPr>
          <p:cNvPr id="6" name="Footer Placeholder 5">
            <a:extLst>
              <a:ext uri="{FF2B5EF4-FFF2-40B4-BE49-F238E27FC236}">
                <a16:creationId xmlns:a16="http://schemas.microsoft.com/office/drawing/2014/main" id="{841FA9CF-BF47-4ED1-A685-9F33F61094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A2D9F4-22AE-4724-878D-D834357D63B1}"/>
              </a:ext>
            </a:extLst>
          </p:cNvPr>
          <p:cNvSpPr>
            <a:spLocks noGrp="1"/>
          </p:cNvSpPr>
          <p:nvPr>
            <p:ph type="sldNum" sz="quarter" idx="12"/>
          </p:nvPr>
        </p:nvSpPr>
        <p:spPr/>
        <p:txBody>
          <a:bodyPr/>
          <a:lstStyle/>
          <a:p>
            <a:fld id="{520DCC47-79FA-482E-96B5-4001151A635B}" type="slidenum">
              <a:rPr lang="en-US" smtClean="0"/>
              <a:t>‹#›</a:t>
            </a:fld>
            <a:endParaRPr lang="en-US"/>
          </a:p>
        </p:txBody>
      </p:sp>
    </p:spTree>
    <p:extLst>
      <p:ext uri="{BB962C8B-B14F-4D97-AF65-F5344CB8AC3E}">
        <p14:creationId xmlns:p14="http://schemas.microsoft.com/office/powerpoint/2010/main" val="88524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DA64CC-A29F-41CF-97D9-44A9327C1B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FAF466-C4F4-4D3E-9807-3C155E0BC1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2E3D9A-8769-4619-BC15-D8858BFBD1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56D6E-BE44-4D22-B0A1-8BA3834B121D}" type="datetime1">
              <a:rPr lang="en-US" smtClean="0"/>
              <a:t>12/18/2018</a:t>
            </a:fld>
            <a:endParaRPr lang="en-US"/>
          </a:p>
        </p:txBody>
      </p:sp>
      <p:sp>
        <p:nvSpPr>
          <p:cNvPr id="5" name="Footer Placeholder 4">
            <a:extLst>
              <a:ext uri="{FF2B5EF4-FFF2-40B4-BE49-F238E27FC236}">
                <a16:creationId xmlns:a16="http://schemas.microsoft.com/office/drawing/2014/main" id="{E2A5AAD0-F281-455A-9E2E-4C1A4D24E8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5E732E-7246-4F13-976F-5132190539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DCC47-79FA-482E-96B5-4001151A635B}" type="slidenum">
              <a:rPr lang="en-US" smtClean="0"/>
              <a:t>‹#›</a:t>
            </a:fld>
            <a:endParaRPr lang="en-US"/>
          </a:p>
        </p:txBody>
      </p:sp>
    </p:spTree>
    <p:extLst>
      <p:ext uri="{BB962C8B-B14F-4D97-AF65-F5344CB8AC3E}">
        <p14:creationId xmlns:p14="http://schemas.microsoft.com/office/powerpoint/2010/main" val="32772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3552" y="1843154"/>
            <a:ext cx="5914408" cy="2154436"/>
          </a:xfrm>
          <a:prstGeom prst="rect">
            <a:avLst/>
          </a:prstGeom>
          <a:noFill/>
        </p:spPr>
        <p:txBody>
          <a:bodyPr wrap="square" rtlCol="0">
            <a:spAutoFit/>
          </a:bodyPr>
          <a:lstStyle/>
          <a:p>
            <a:pPr algn="ctr"/>
            <a:r>
              <a:rPr lang="en-US" sz="5400" dirty="0"/>
              <a:t>Statics</a:t>
            </a:r>
          </a:p>
          <a:p>
            <a:pPr algn="ctr"/>
            <a:r>
              <a:rPr lang="en-US" sz="4000" dirty="0">
                <a:solidFill>
                  <a:srgbClr val="0070C0"/>
                </a:solidFill>
              </a:rPr>
              <a:t>Trusses and Load Analysis using Method of Joints</a:t>
            </a:r>
          </a:p>
        </p:txBody>
      </p:sp>
      <p:sp>
        <p:nvSpPr>
          <p:cNvPr id="6" name="TextBox 5">
            <a:extLst>
              <a:ext uri="{FF2B5EF4-FFF2-40B4-BE49-F238E27FC236}">
                <a16:creationId xmlns:a16="http://schemas.microsoft.com/office/drawing/2014/main" id="{CB1B05EE-7D54-4B45-9033-CADBB9C30BAD}"/>
              </a:ext>
            </a:extLst>
          </p:cNvPr>
          <p:cNvSpPr txBox="1"/>
          <p:nvPr/>
        </p:nvSpPr>
        <p:spPr>
          <a:xfrm>
            <a:off x="2351584" y="4293096"/>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2" name="Slide Number Placeholder 1">
            <a:extLst>
              <a:ext uri="{FF2B5EF4-FFF2-40B4-BE49-F238E27FC236}">
                <a16:creationId xmlns:a16="http://schemas.microsoft.com/office/drawing/2014/main" id="{B233CF92-8ABA-4E20-9C39-1C4A0F0D5BDD}"/>
              </a:ext>
            </a:extLst>
          </p:cNvPr>
          <p:cNvSpPr>
            <a:spLocks noGrp="1"/>
          </p:cNvSpPr>
          <p:nvPr>
            <p:ph type="sldNum" sz="quarter" idx="12"/>
          </p:nvPr>
        </p:nvSpPr>
        <p:spPr/>
        <p:txBody>
          <a:bodyPr/>
          <a:lstStyle/>
          <a:p>
            <a:fld id="{FC979110-9A6D-4025-8DF7-F19C46686E32}" type="slidenum">
              <a:rPr lang="en-US" smtClean="0"/>
              <a:t>1</a:t>
            </a:fld>
            <a:endParaRPr lang="en-US"/>
          </a:p>
        </p:txBody>
      </p:sp>
      <p:grpSp>
        <p:nvGrpSpPr>
          <p:cNvPr id="4" name="Group 3">
            <a:extLst>
              <a:ext uri="{FF2B5EF4-FFF2-40B4-BE49-F238E27FC236}">
                <a16:creationId xmlns:a16="http://schemas.microsoft.com/office/drawing/2014/main" id="{18FF86DF-4C2D-484D-8FA8-A755740809A9}"/>
              </a:ext>
            </a:extLst>
          </p:cNvPr>
          <p:cNvGrpSpPr/>
          <p:nvPr/>
        </p:nvGrpSpPr>
        <p:grpSpPr>
          <a:xfrm>
            <a:off x="7541455" y="1405291"/>
            <a:ext cx="3657601" cy="3740085"/>
            <a:chOff x="6781799" y="1461561"/>
            <a:chExt cx="3657601" cy="3740085"/>
          </a:xfrm>
        </p:grpSpPr>
        <p:grpSp>
          <p:nvGrpSpPr>
            <p:cNvPr id="5" name="Group 4">
              <a:extLst>
                <a:ext uri="{FF2B5EF4-FFF2-40B4-BE49-F238E27FC236}">
                  <a16:creationId xmlns:a16="http://schemas.microsoft.com/office/drawing/2014/main" id="{6B410611-8495-4D2E-B3DB-FEA9C66868DA}"/>
                </a:ext>
              </a:extLst>
            </p:cNvPr>
            <p:cNvGrpSpPr/>
            <p:nvPr/>
          </p:nvGrpSpPr>
          <p:grpSpPr>
            <a:xfrm>
              <a:off x="6781799" y="1461561"/>
              <a:ext cx="3657601" cy="3740085"/>
              <a:chOff x="3269343" y="997327"/>
              <a:chExt cx="4777378" cy="4898005"/>
            </a:xfrm>
          </p:grpSpPr>
          <p:sp>
            <p:nvSpPr>
              <p:cNvPr id="7" name="Rectangle 6">
                <a:extLst>
                  <a:ext uri="{FF2B5EF4-FFF2-40B4-BE49-F238E27FC236}">
                    <a16:creationId xmlns:a16="http://schemas.microsoft.com/office/drawing/2014/main" id="{0D0EFCF4-E501-4340-B6EF-D12B3E794AEE}"/>
                  </a:ext>
                </a:extLst>
              </p:cNvPr>
              <p:cNvSpPr/>
              <p:nvPr/>
            </p:nvSpPr>
            <p:spPr>
              <a:xfrm>
                <a:off x="7061982" y="997327"/>
                <a:ext cx="759655" cy="467047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D1638C49-75C0-4819-B83C-269B4E8922A3}"/>
                  </a:ext>
                </a:extLst>
              </p:cNvPr>
              <p:cNvCxnSpPr>
                <a:cxnSpLocks/>
              </p:cNvCxnSpPr>
              <p:nvPr/>
            </p:nvCxnSpPr>
            <p:spPr>
              <a:xfrm flipH="1">
                <a:off x="4023360" y="3907301"/>
                <a:ext cx="3263705" cy="4572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Rounded Corners 8">
                <a:extLst>
                  <a:ext uri="{FF2B5EF4-FFF2-40B4-BE49-F238E27FC236}">
                    <a16:creationId xmlns:a16="http://schemas.microsoft.com/office/drawing/2014/main" id="{A5E85D84-C6A0-460E-B829-13288CA78558}"/>
                  </a:ext>
                </a:extLst>
              </p:cNvPr>
              <p:cNvSpPr/>
              <p:nvPr/>
            </p:nvSpPr>
            <p:spPr>
              <a:xfrm>
                <a:off x="7287066" y="3627704"/>
                <a:ext cx="759655" cy="548641"/>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A070F67-F4E9-4E95-A209-C46E0CD4C9FB}"/>
                  </a:ext>
                </a:extLst>
              </p:cNvPr>
              <p:cNvSpPr txBox="1"/>
              <p:nvPr/>
            </p:nvSpPr>
            <p:spPr>
              <a:xfrm>
                <a:off x="4347461" y="3323169"/>
                <a:ext cx="1026941" cy="60459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cxnSp>
            <p:nvCxnSpPr>
              <p:cNvPr id="11" name="Straight Arrow Connector 10">
                <a:extLst>
                  <a:ext uri="{FF2B5EF4-FFF2-40B4-BE49-F238E27FC236}">
                    <a16:creationId xmlns:a16="http://schemas.microsoft.com/office/drawing/2014/main" id="{65C61E94-FBB6-4891-B28B-5214E26B9988}"/>
                  </a:ext>
                </a:extLst>
              </p:cNvPr>
              <p:cNvCxnSpPr/>
              <p:nvPr/>
            </p:nvCxnSpPr>
            <p:spPr>
              <a:xfrm>
                <a:off x="3861580" y="4137754"/>
                <a:ext cx="0" cy="1073541"/>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C3B66C9-12EF-4581-B3EA-24F54D5855BE}"/>
                  </a:ext>
                </a:extLst>
              </p:cNvPr>
              <p:cNvSpPr txBox="1"/>
              <p:nvPr/>
            </p:nvSpPr>
            <p:spPr>
              <a:xfrm>
                <a:off x="3456966" y="5290737"/>
                <a:ext cx="1317551" cy="60459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sp>
            <p:nvSpPr>
              <p:cNvPr id="13" name="Oval 12">
                <a:extLst>
                  <a:ext uri="{FF2B5EF4-FFF2-40B4-BE49-F238E27FC236}">
                    <a16:creationId xmlns:a16="http://schemas.microsoft.com/office/drawing/2014/main" id="{DBA09698-EFE4-45D9-8B7B-3B08520E7CF3}"/>
                  </a:ext>
                </a:extLst>
              </p:cNvPr>
              <p:cNvSpPr/>
              <p:nvPr/>
            </p:nvSpPr>
            <p:spPr>
              <a:xfrm>
                <a:off x="7093245" y="3782092"/>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052E1BF-4937-4697-8D33-2DC93582EABD}"/>
                  </a:ext>
                </a:extLst>
              </p:cNvPr>
              <p:cNvSpPr txBox="1"/>
              <p:nvPr/>
            </p:nvSpPr>
            <p:spPr>
              <a:xfrm>
                <a:off x="3269343" y="3714680"/>
                <a:ext cx="436098" cy="461665"/>
              </a:xfrm>
              <a:prstGeom prst="rect">
                <a:avLst/>
              </a:prstGeom>
              <a:noFill/>
            </p:spPr>
            <p:txBody>
              <a:bodyPr wrap="square" rtlCol="0">
                <a:spAutoFit/>
              </a:bodyPr>
              <a:lstStyle/>
              <a:p>
                <a:r>
                  <a:rPr lang="en-US" sz="2400" b="1" dirty="0"/>
                  <a:t>A</a:t>
                </a:r>
              </a:p>
            </p:txBody>
          </p:sp>
          <p:sp>
            <p:nvSpPr>
              <p:cNvPr id="15" name="TextBox 14">
                <a:extLst>
                  <a:ext uri="{FF2B5EF4-FFF2-40B4-BE49-F238E27FC236}">
                    <a16:creationId xmlns:a16="http://schemas.microsoft.com/office/drawing/2014/main" id="{AAF5B89B-C1C8-48CC-9473-5F3BE623FD29}"/>
                  </a:ext>
                </a:extLst>
              </p:cNvPr>
              <p:cNvSpPr txBox="1"/>
              <p:nvPr/>
            </p:nvSpPr>
            <p:spPr>
              <a:xfrm>
                <a:off x="7061982" y="4092333"/>
                <a:ext cx="436098" cy="461665"/>
              </a:xfrm>
              <a:prstGeom prst="rect">
                <a:avLst/>
              </a:prstGeom>
              <a:noFill/>
            </p:spPr>
            <p:txBody>
              <a:bodyPr wrap="square" rtlCol="0">
                <a:spAutoFit/>
              </a:bodyPr>
              <a:lstStyle/>
              <a:p>
                <a:r>
                  <a:rPr lang="en-US" sz="2400" b="1" dirty="0"/>
                  <a:t>C</a:t>
                </a:r>
              </a:p>
            </p:txBody>
          </p:sp>
          <p:cxnSp>
            <p:nvCxnSpPr>
              <p:cNvPr id="16" name="Straight Connector 15">
                <a:extLst>
                  <a:ext uri="{FF2B5EF4-FFF2-40B4-BE49-F238E27FC236}">
                    <a16:creationId xmlns:a16="http://schemas.microsoft.com/office/drawing/2014/main" id="{28796237-479B-4009-A0A6-85789FFB5D73}"/>
                  </a:ext>
                </a:extLst>
              </p:cNvPr>
              <p:cNvCxnSpPr>
                <a:cxnSpLocks/>
              </p:cNvCxnSpPr>
              <p:nvPr/>
            </p:nvCxnSpPr>
            <p:spPr>
              <a:xfrm flipH="1">
                <a:off x="4023360" y="1105599"/>
                <a:ext cx="3263705" cy="271729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AF0A141C-35B4-4CD1-BA7F-FBEA3169F7B4}"/>
                  </a:ext>
                </a:extLst>
              </p:cNvPr>
              <p:cNvSpPr/>
              <p:nvPr/>
            </p:nvSpPr>
            <p:spPr>
              <a:xfrm>
                <a:off x="7152865" y="1028412"/>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06AA70E-1829-4B4B-A984-A2A28E88B8B2}"/>
                  </a:ext>
                </a:extLst>
              </p:cNvPr>
              <p:cNvSpPr txBox="1"/>
              <p:nvPr/>
            </p:nvSpPr>
            <p:spPr>
              <a:xfrm>
                <a:off x="7332617" y="1205045"/>
                <a:ext cx="436098" cy="461665"/>
              </a:xfrm>
              <a:prstGeom prst="rect">
                <a:avLst/>
              </a:prstGeom>
              <a:noFill/>
            </p:spPr>
            <p:txBody>
              <a:bodyPr wrap="square" rtlCol="0">
                <a:spAutoFit/>
              </a:bodyPr>
              <a:lstStyle/>
              <a:p>
                <a:r>
                  <a:rPr lang="en-US" sz="2400" b="1" dirty="0"/>
                  <a:t>B</a:t>
                </a:r>
              </a:p>
            </p:txBody>
          </p:sp>
          <p:sp>
            <p:nvSpPr>
              <p:cNvPr id="19" name="Rectangle 18">
                <a:extLst>
                  <a:ext uri="{FF2B5EF4-FFF2-40B4-BE49-F238E27FC236}">
                    <a16:creationId xmlns:a16="http://schemas.microsoft.com/office/drawing/2014/main" id="{8CA30DD1-D0FF-45FE-B600-06E5EBC808EE}"/>
                  </a:ext>
                </a:extLst>
              </p:cNvPr>
              <p:cNvSpPr/>
              <p:nvPr/>
            </p:nvSpPr>
            <p:spPr>
              <a:xfrm>
                <a:off x="3643531" y="3689253"/>
                <a:ext cx="436098" cy="40796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D4F4296-5793-4384-86D3-58603CAF1021}"/>
                  </a:ext>
                </a:extLst>
              </p:cNvPr>
              <p:cNvSpPr/>
              <p:nvPr/>
            </p:nvSpPr>
            <p:spPr>
              <a:xfrm>
                <a:off x="3723694" y="3810228"/>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AF8D2A13-AFB7-4A08-BCA2-D90D3C00A3A0}"/>
                </a:ext>
              </a:extLst>
            </p:cNvPr>
            <p:cNvGrpSpPr/>
            <p:nvPr/>
          </p:nvGrpSpPr>
          <p:grpSpPr>
            <a:xfrm>
              <a:off x="7353922" y="2976646"/>
              <a:ext cx="844162" cy="671117"/>
              <a:chOff x="7353922" y="2976646"/>
              <a:chExt cx="844162" cy="671117"/>
            </a:xfrm>
          </p:grpSpPr>
          <p:cxnSp>
            <p:nvCxnSpPr>
              <p:cNvPr id="22" name="Straight Arrow Connector 21">
                <a:extLst>
                  <a:ext uri="{FF2B5EF4-FFF2-40B4-BE49-F238E27FC236}">
                    <a16:creationId xmlns:a16="http://schemas.microsoft.com/office/drawing/2014/main" id="{2551FDB3-8257-4B57-A807-F68B5E30BB68}"/>
                  </a:ext>
                </a:extLst>
              </p:cNvPr>
              <p:cNvCxnSpPr>
                <a:cxnSpLocks/>
              </p:cNvCxnSpPr>
              <p:nvPr/>
            </p:nvCxnSpPr>
            <p:spPr>
              <a:xfrm flipH="1" flipV="1">
                <a:off x="8187633" y="2976646"/>
                <a:ext cx="10451" cy="66185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8DF1E03-8EF8-4999-89BD-71A7AC4C121E}"/>
                  </a:ext>
                </a:extLst>
              </p:cNvPr>
              <p:cNvCxnSpPr>
                <a:cxnSpLocks/>
              </p:cNvCxnSpPr>
              <p:nvPr/>
            </p:nvCxnSpPr>
            <p:spPr>
              <a:xfrm flipV="1">
                <a:off x="7353922" y="3638502"/>
                <a:ext cx="844162" cy="926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413007-BAEF-40C0-9FD4-42B69CB3F6E9}"/>
              </a:ext>
            </a:extLst>
          </p:cNvPr>
          <p:cNvSpPr>
            <a:spLocks noGrp="1"/>
          </p:cNvSpPr>
          <p:nvPr>
            <p:ph type="sldNum" sz="quarter" idx="12"/>
          </p:nvPr>
        </p:nvSpPr>
        <p:spPr/>
        <p:txBody>
          <a:bodyPr/>
          <a:lstStyle/>
          <a:p>
            <a:fld id="{520DCC47-79FA-482E-96B5-4001151A635B}" type="slidenum">
              <a:rPr lang="en-US" smtClean="0"/>
              <a:t>10</a:t>
            </a:fld>
            <a:endParaRPr lang="en-US"/>
          </a:p>
        </p:txBody>
      </p:sp>
      <p:sp>
        <p:nvSpPr>
          <p:cNvPr id="3" name="Oval 2">
            <a:extLst>
              <a:ext uri="{FF2B5EF4-FFF2-40B4-BE49-F238E27FC236}">
                <a16:creationId xmlns:a16="http://schemas.microsoft.com/office/drawing/2014/main" id="{5FB3CDA6-9E2A-476A-A94D-83CE2FB30117}"/>
              </a:ext>
            </a:extLst>
          </p:cNvPr>
          <p:cNvSpPr/>
          <p:nvPr/>
        </p:nvSpPr>
        <p:spPr>
          <a:xfrm>
            <a:off x="1280163" y="4118316"/>
            <a:ext cx="393896" cy="3552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19B2FEF-9FA6-4427-A40D-82A84F222B0C}"/>
              </a:ext>
            </a:extLst>
          </p:cNvPr>
          <p:cNvSpPr/>
          <p:nvPr/>
        </p:nvSpPr>
        <p:spPr>
          <a:xfrm>
            <a:off x="1223895" y="4047976"/>
            <a:ext cx="4872099" cy="49588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01F4984-5A46-4927-8748-C0D151747C51}"/>
              </a:ext>
            </a:extLst>
          </p:cNvPr>
          <p:cNvSpPr/>
          <p:nvPr/>
        </p:nvSpPr>
        <p:spPr>
          <a:xfrm rot="16200000">
            <a:off x="-36924" y="2783643"/>
            <a:ext cx="3024553" cy="49588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BE8F459-A213-4C87-A288-FD1F344EBE10}"/>
              </a:ext>
            </a:extLst>
          </p:cNvPr>
          <p:cNvSpPr txBox="1"/>
          <p:nvPr/>
        </p:nvSpPr>
        <p:spPr>
          <a:xfrm>
            <a:off x="1059767" y="217191"/>
            <a:ext cx="10072465" cy="584775"/>
          </a:xfrm>
          <a:prstGeom prst="rect">
            <a:avLst/>
          </a:prstGeom>
          <a:noFill/>
        </p:spPr>
        <p:txBody>
          <a:bodyPr wrap="square" rtlCol="0">
            <a:spAutoFit/>
          </a:bodyPr>
          <a:lstStyle/>
          <a:p>
            <a:pPr algn="ctr"/>
            <a:r>
              <a:rPr lang="en-US" sz="3200" b="1" dirty="0"/>
              <a:t>Method of Joints </a:t>
            </a:r>
            <a:r>
              <a:rPr lang="en-US" sz="3200" dirty="0"/>
              <a:t>– Compression and Tension Convention</a:t>
            </a:r>
          </a:p>
        </p:txBody>
      </p:sp>
      <p:grpSp>
        <p:nvGrpSpPr>
          <p:cNvPr id="7" name="Group 6">
            <a:extLst>
              <a:ext uri="{FF2B5EF4-FFF2-40B4-BE49-F238E27FC236}">
                <a16:creationId xmlns:a16="http://schemas.microsoft.com/office/drawing/2014/main" id="{C408E1FB-A9C7-481A-B72F-150773FCFAA8}"/>
              </a:ext>
            </a:extLst>
          </p:cNvPr>
          <p:cNvGrpSpPr/>
          <p:nvPr/>
        </p:nvGrpSpPr>
        <p:grpSpPr>
          <a:xfrm>
            <a:off x="1482020" y="1955410"/>
            <a:ext cx="4843977" cy="2134770"/>
            <a:chOff x="1482020" y="1955410"/>
            <a:chExt cx="4843977" cy="2134770"/>
          </a:xfrm>
        </p:grpSpPr>
        <p:cxnSp>
          <p:nvCxnSpPr>
            <p:cNvPr id="4" name="Straight Arrow Connector 3">
              <a:extLst>
                <a:ext uri="{FF2B5EF4-FFF2-40B4-BE49-F238E27FC236}">
                  <a16:creationId xmlns:a16="http://schemas.microsoft.com/office/drawing/2014/main" id="{B21A70AA-3431-4FF6-B7BF-5FB9B8A9DF74}"/>
                </a:ext>
              </a:extLst>
            </p:cNvPr>
            <p:cNvCxnSpPr>
              <a:cxnSpLocks/>
            </p:cNvCxnSpPr>
            <p:nvPr/>
          </p:nvCxnSpPr>
          <p:spPr>
            <a:xfrm>
              <a:off x="1482020" y="2532183"/>
              <a:ext cx="0" cy="155799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51CC5D4-52DD-4089-BF13-A390155C5098}"/>
                </a:ext>
              </a:extLst>
            </p:cNvPr>
            <p:cNvSpPr txBox="1"/>
            <p:nvPr/>
          </p:nvSpPr>
          <p:spPr>
            <a:xfrm>
              <a:off x="1969479" y="1955410"/>
              <a:ext cx="4356518" cy="1200329"/>
            </a:xfrm>
            <a:prstGeom prst="rect">
              <a:avLst/>
            </a:prstGeom>
            <a:noFill/>
          </p:spPr>
          <p:txBody>
            <a:bodyPr wrap="square" rtlCol="0">
              <a:spAutoFit/>
            </a:bodyPr>
            <a:lstStyle/>
            <a:p>
              <a:r>
                <a:rPr lang="en-US" sz="2400" dirty="0"/>
                <a:t>If the Beam Force Vector is pointing towards the pin joint, then the beam is in </a:t>
              </a:r>
              <a:r>
                <a:rPr lang="en-US" sz="2400" dirty="0">
                  <a:solidFill>
                    <a:srgbClr val="FF0000"/>
                  </a:solidFill>
                </a:rPr>
                <a:t>Compression</a:t>
              </a:r>
              <a:r>
                <a:rPr lang="en-US" sz="2400" dirty="0"/>
                <a:t>.</a:t>
              </a:r>
            </a:p>
          </p:txBody>
        </p:sp>
      </p:grpSp>
      <p:grpSp>
        <p:nvGrpSpPr>
          <p:cNvPr id="13" name="Group 12">
            <a:extLst>
              <a:ext uri="{FF2B5EF4-FFF2-40B4-BE49-F238E27FC236}">
                <a16:creationId xmlns:a16="http://schemas.microsoft.com/office/drawing/2014/main" id="{9FDED69B-BB42-4B1C-BAC1-B694873D0848}"/>
              </a:ext>
            </a:extLst>
          </p:cNvPr>
          <p:cNvGrpSpPr/>
          <p:nvPr/>
        </p:nvGrpSpPr>
        <p:grpSpPr>
          <a:xfrm>
            <a:off x="1716263" y="4288301"/>
            <a:ext cx="4609732" cy="1684381"/>
            <a:chOff x="1716263" y="4288301"/>
            <a:chExt cx="4609732" cy="1684381"/>
          </a:xfrm>
        </p:grpSpPr>
        <p:cxnSp>
          <p:nvCxnSpPr>
            <p:cNvPr id="6" name="Straight Arrow Connector 5">
              <a:extLst>
                <a:ext uri="{FF2B5EF4-FFF2-40B4-BE49-F238E27FC236}">
                  <a16:creationId xmlns:a16="http://schemas.microsoft.com/office/drawing/2014/main" id="{CC1ADCEB-5274-4320-8CA0-336AD5434297}"/>
                </a:ext>
              </a:extLst>
            </p:cNvPr>
            <p:cNvCxnSpPr>
              <a:cxnSpLocks/>
            </p:cNvCxnSpPr>
            <p:nvPr/>
          </p:nvCxnSpPr>
          <p:spPr>
            <a:xfrm>
              <a:off x="1716263" y="4288301"/>
              <a:ext cx="1516746"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9B380EA-8C0C-4937-A371-FB314E06D6BD}"/>
                </a:ext>
              </a:extLst>
            </p:cNvPr>
            <p:cNvSpPr txBox="1"/>
            <p:nvPr/>
          </p:nvSpPr>
          <p:spPr>
            <a:xfrm>
              <a:off x="1969478" y="4772353"/>
              <a:ext cx="4356517" cy="1200329"/>
            </a:xfrm>
            <a:prstGeom prst="rect">
              <a:avLst/>
            </a:prstGeom>
            <a:noFill/>
          </p:spPr>
          <p:txBody>
            <a:bodyPr wrap="square" rtlCol="0">
              <a:spAutoFit/>
            </a:bodyPr>
            <a:lstStyle/>
            <a:p>
              <a:r>
                <a:rPr lang="en-US" sz="2400" dirty="0"/>
                <a:t>If the Beam Force Vector is pointing away from the pin joint, then the beam is in </a:t>
              </a:r>
              <a:r>
                <a:rPr lang="en-US" sz="2400" dirty="0">
                  <a:solidFill>
                    <a:srgbClr val="00B050"/>
                  </a:solidFill>
                </a:rPr>
                <a:t>Tension</a:t>
              </a:r>
              <a:r>
                <a:rPr lang="en-US" sz="2400" dirty="0"/>
                <a:t>.</a:t>
              </a:r>
            </a:p>
          </p:txBody>
        </p:sp>
      </p:grpSp>
      <p:sp>
        <p:nvSpPr>
          <p:cNvPr id="5" name="TextBox 4">
            <a:extLst>
              <a:ext uri="{FF2B5EF4-FFF2-40B4-BE49-F238E27FC236}">
                <a16:creationId xmlns:a16="http://schemas.microsoft.com/office/drawing/2014/main" id="{093488C8-516F-4702-8241-2801C5DDF585}"/>
              </a:ext>
            </a:extLst>
          </p:cNvPr>
          <p:cNvSpPr txBox="1"/>
          <p:nvPr/>
        </p:nvSpPr>
        <p:spPr>
          <a:xfrm>
            <a:off x="6997281" y="1586078"/>
            <a:ext cx="4356519" cy="4154984"/>
          </a:xfrm>
          <a:prstGeom prst="rect">
            <a:avLst/>
          </a:prstGeom>
          <a:noFill/>
        </p:spPr>
        <p:txBody>
          <a:bodyPr wrap="square" rtlCol="0">
            <a:spAutoFit/>
          </a:bodyPr>
          <a:lstStyle/>
          <a:p>
            <a:r>
              <a:rPr lang="en-US" sz="2400" dirty="0"/>
              <a:t>The direction arrows are known as the “sense” of the force.  The “sense” indicates whether the truss members are in compression or tension. </a:t>
            </a:r>
          </a:p>
          <a:p>
            <a:endParaRPr lang="en-US" sz="2400" dirty="0"/>
          </a:p>
          <a:p>
            <a:r>
              <a:rPr lang="en-US" sz="2400" dirty="0"/>
              <a:t>During the analysis we must initially assume the “sense” of the forces, but the mathematics will ultimately tell us if those assumptions were correct…</a:t>
            </a:r>
          </a:p>
        </p:txBody>
      </p:sp>
    </p:spTree>
    <p:extLst>
      <p:ext uri="{BB962C8B-B14F-4D97-AF65-F5344CB8AC3E}">
        <p14:creationId xmlns:p14="http://schemas.microsoft.com/office/powerpoint/2010/main" val="1455826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136A3B-E325-46F6-9B6A-BF29EA059850}"/>
              </a:ext>
            </a:extLst>
          </p:cNvPr>
          <p:cNvSpPr>
            <a:spLocks noGrp="1"/>
          </p:cNvSpPr>
          <p:nvPr>
            <p:ph type="sldNum" sz="quarter" idx="12"/>
          </p:nvPr>
        </p:nvSpPr>
        <p:spPr/>
        <p:txBody>
          <a:bodyPr/>
          <a:lstStyle/>
          <a:p>
            <a:fld id="{520DCC47-79FA-482E-96B5-4001151A635B}" type="slidenum">
              <a:rPr lang="en-US" smtClean="0"/>
              <a:t>11</a:t>
            </a:fld>
            <a:endParaRPr lang="en-US"/>
          </a:p>
        </p:txBody>
      </p:sp>
      <p:sp>
        <p:nvSpPr>
          <p:cNvPr id="3" name="TextBox 2">
            <a:extLst>
              <a:ext uri="{FF2B5EF4-FFF2-40B4-BE49-F238E27FC236}">
                <a16:creationId xmlns:a16="http://schemas.microsoft.com/office/drawing/2014/main" id="{6B2CC38F-9865-4520-AD10-4F125D2144A3}"/>
              </a:ext>
            </a:extLst>
          </p:cNvPr>
          <p:cNvSpPr txBox="1"/>
          <p:nvPr/>
        </p:nvSpPr>
        <p:spPr>
          <a:xfrm>
            <a:off x="1871494" y="2266792"/>
            <a:ext cx="3110218" cy="1200329"/>
          </a:xfrm>
          <a:prstGeom prst="rect">
            <a:avLst/>
          </a:prstGeom>
          <a:noFill/>
        </p:spPr>
        <p:txBody>
          <a:bodyPr wrap="square" rtlCol="0">
            <a:spAutoFit/>
          </a:bodyPr>
          <a:lstStyle/>
          <a:p>
            <a:r>
              <a:rPr lang="en-US" sz="2400" b="1" dirty="0"/>
              <a:t>Sin </a:t>
            </a:r>
            <a:r>
              <a:rPr lang="el-GR" sz="2400" b="1" dirty="0"/>
              <a:t>ϴ</a:t>
            </a:r>
            <a:r>
              <a:rPr lang="en-US" sz="2400" b="1" dirty="0"/>
              <a:t>   =   </a:t>
            </a:r>
            <a:r>
              <a:rPr lang="en-US" sz="2400" b="1" dirty="0" err="1"/>
              <a:t>Opp</a:t>
            </a:r>
            <a:r>
              <a:rPr lang="en-US" sz="2400" b="1" dirty="0"/>
              <a:t> / Hyp</a:t>
            </a:r>
          </a:p>
          <a:p>
            <a:r>
              <a:rPr lang="en-US" sz="2400" b="1" dirty="0"/>
              <a:t>Cos </a:t>
            </a:r>
            <a:r>
              <a:rPr lang="el-GR" sz="2400" b="1" dirty="0"/>
              <a:t>ϴ</a:t>
            </a:r>
            <a:r>
              <a:rPr lang="en-US" sz="2400" b="1" dirty="0"/>
              <a:t>  =   Adj / </a:t>
            </a:r>
            <a:r>
              <a:rPr lang="en-US" sz="2400" b="1" dirty="0" err="1"/>
              <a:t>Hyp</a:t>
            </a:r>
            <a:endParaRPr lang="en-US" sz="2400" b="1" dirty="0"/>
          </a:p>
          <a:p>
            <a:r>
              <a:rPr lang="en-US" sz="2400" b="1" dirty="0"/>
              <a:t>Tan </a:t>
            </a:r>
            <a:r>
              <a:rPr lang="el-GR" sz="2400" b="1" dirty="0"/>
              <a:t>ϴ</a:t>
            </a:r>
            <a:r>
              <a:rPr lang="en-US" sz="2400" b="1" dirty="0"/>
              <a:t>  =   </a:t>
            </a:r>
            <a:r>
              <a:rPr lang="en-US" sz="2400" b="1" dirty="0" err="1"/>
              <a:t>Opp</a:t>
            </a:r>
            <a:r>
              <a:rPr lang="en-US" sz="2400" b="1" dirty="0"/>
              <a:t> / Adj</a:t>
            </a:r>
          </a:p>
        </p:txBody>
      </p:sp>
      <p:sp>
        <p:nvSpPr>
          <p:cNvPr id="5" name="TextBox 4">
            <a:extLst>
              <a:ext uri="{FF2B5EF4-FFF2-40B4-BE49-F238E27FC236}">
                <a16:creationId xmlns:a16="http://schemas.microsoft.com/office/drawing/2014/main" id="{FA9FAA95-C289-48C3-8D83-E7A9D9FE6CA7}"/>
              </a:ext>
            </a:extLst>
          </p:cNvPr>
          <p:cNvSpPr txBox="1"/>
          <p:nvPr/>
        </p:nvSpPr>
        <p:spPr>
          <a:xfrm>
            <a:off x="2334455" y="178829"/>
            <a:ext cx="7523089" cy="584775"/>
          </a:xfrm>
          <a:prstGeom prst="rect">
            <a:avLst/>
          </a:prstGeom>
          <a:noFill/>
        </p:spPr>
        <p:txBody>
          <a:bodyPr wrap="square" rtlCol="0">
            <a:spAutoFit/>
          </a:bodyPr>
          <a:lstStyle/>
          <a:p>
            <a:pPr algn="ctr"/>
            <a:r>
              <a:rPr lang="en-US" sz="3200" dirty="0"/>
              <a:t>Trigonometry Review</a:t>
            </a:r>
          </a:p>
        </p:txBody>
      </p:sp>
      <p:grpSp>
        <p:nvGrpSpPr>
          <p:cNvPr id="4" name="Group 3">
            <a:extLst>
              <a:ext uri="{FF2B5EF4-FFF2-40B4-BE49-F238E27FC236}">
                <a16:creationId xmlns:a16="http://schemas.microsoft.com/office/drawing/2014/main" id="{939F3762-A4F8-4BD1-A123-3DF66DD208E4}"/>
              </a:ext>
            </a:extLst>
          </p:cNvPr>
          <p:cNvGrpSpPr/>
          <p:nvPr/>
        </p:nvGrpSpPr>
        <p:grpSpPr>
          <a:xfrm>
            <a:off x="6254222" y="1719325"/>
            <a:ext cx="3881553" cy="3780138"/>
            <a:chOff x="6254222" y="1719325"/>
            <a:chExt cx="3881553" cy="3780138"/>
          </a:xfrm>
        </p:grpSpPr>
        <p:sp>
          <p:nvSpPr>
            <p:cNvPr id="6" name="Right Triangle 5">
              <a:extLst>
                <a:ext uri="{FF2B5EF4-FFF2-40B4-BE49-F238E27FC236}">
                  <a16:creationId xmlns:a16="http://schemas.microsoft.com/office/drawing/2014/main" id="{85163A52-5DD2-46D9-9635-D137D1D77F95}"/>
                </a:ext>
              </a:extLst>
            </p:cNvPr>
            <p:cNvSpPr/>
            <p:nvPr/>
          </p:nvSpPr>
          <p:spPr>
            <a:xfrm>
              <a:off x="7047916" y="1723291"/>
              <a:ext cx="2968283" cy="3052689"/>
            </a:xfrm>
            <a:prstGeom prst="rtTriangl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BB0B0D-5D0E-4287-A588-2AC127D2B3DB}"/>
                </a:ext>
              </a:extLst>
            </p:cNvPr>
            <p:cNvSpPr txBox="1"/>
            <p:nvPr/>
          </p:nvSpPr>
          <p:spPr>
            <a:xfrm>
              <a:off x="9082259" y="4272111"/>
              <a:ext cx="519723" cy="461665"/>
            </a:xfrm>
            <a:prstGeom prst="rect">
              <a:avLst/>
            </a:prstGeom>
            <a:noFill/>
          </p:spPr>
          <p:txBody>
            <a:bodyPr wrap="square" rtlCol="0">
              <a:spAutoFit/>
            </a:bodyPr>
            <a:lstStyle/>
            <a:p>
              <a:r>
                <a:rPr lang="el-GR" sz="2400" dirty="0"/>
                <a:t>ϴ</a:t>
              </a:r>
              <a:r>
                <a:rPr lang="en-US" sz="2400" baseline="-25000" dirty="0"/>
                <a:t>2</a:t>
              </a:r>
            </a:p>
          </p:txBody>
        </p:sp>
        <p:sp>
          <p:nvSpPr>
            <p:cNvPr id="9" name="TextBox 8">
              <a:extLst>
                <a:ext uri="{FF2B5EF4-FFF2-40B4-BE49-F238E27FC236}">
                  <a16:creationId xmlns:a16="http://schemas.microsoft.com/office/drawing/2014/main" id="{E25EE215-7A51-4818-AEA2-BE1946C6869E}"/>
                </a:ext>
              </a:extLst>
            </p:cNvPr>
            <p:cNvSpPr txBox="1"/>
            <p:nvPr/>
          </p:nvSpPr>
          <p:spPr>
            <a:xfrm>
              <a:off x="7054168" y="4318277"/>
              <a:ext cx="1026941" cy="369332"/>
            </a:xfrm>
            <a:prstGeom prst="rect">
              <a:avLst/>
            </a:prstGeom>
            <a:noFill/>
          </p:spPr>
          <p:txBody>
            <a:bodyPr wrap="square" rtlCol="0">
              <a:spAutoFit/>
            </a:bodyPr>
            <a:lstStyle/>
            <a:p>
              <a:r>
                <a:rPr lang="en-US" dirty="0"/>
                <a:t>90</a:t>
              </a:r>
              <a:r>
                <a:rPr lang="en-US" dirty="0">
                  <a:latin typeface="Calibri" panose="020F0502020204030204" pitchFamily="34" charset="0"/>
                  <a:cs typeface="Calibri" panose="020F0502020204030204" pitchFamily="34" charset="0"/>
                </a:rPr>
                <a:t>⁰</a:t>
              </a:r>
              <a:endParaRPr lang="en-US" dirty="0"/>
            </a:p>
          </p:txBody>
        </p:sp>
        <p:sp>
          <p:nvSpPr>
            <p:cNvPr id="10" name="TextBox 9">
              <a:extLst>
                <a:ext uri="{FF2B5EF4-FFF2-40B4-BE49-F238E27FC236}">
                  <a16:creationId xmlns:a16="http://schemas.microsoft.com/office/drawing/2014/main" id="{33182C4D-3DA6-43F7-9843-49818FF28682}"/>
                </a:ext>
              </a:extLst>
            </p:cNvPr>
            <p:cNvSpPr txBox="1"/>
            <p:nvPr/>
          </p:nvSpPr>
          <p:spPr>
            <a:xfrm>
              <a:off x="8532057" y="2652319"/>
              <a:ext cx="1603718" cy="461665"/>
            </a:xfrm>
            <a:prstGeom prst="rect">
              <a:avLst/>
            </a:prstGeom>
            <a:noFill/>
          </p:spPr>
          <p:txBody>
            <a:bodyPr wrap="square" rtlCol="0">
              <a:spAutoFit/>
            </a:bodyPr>
            <a:lstStyle/>
            <a:p>
              <a:r>
                <a:rPr lang="en-US" sz="2400" b="1" dirty="0" err="1"/>
                <a:t>Hyp</a:t>
              </a:r>
              <a:endParaRPr lang="en-US" sz="2400" b="1" dirty="0"/>
            </a:p>
          </p:txBody>
        </p:sp>
        <p:sp>
          <p:nvSpPr>
            <p:cNvPr id="12" name="TextBox 11">
              <a:extLst>
                <a:ext uri="{FF2B5EF4-FFF2-40B4-BE49-F238E27FC236}">
                  <a16:creationId xmlns:a16="http://schemas.microsoft.com/office/drawing/2014/main" id="{CF412797-A236-4A89-A9CB-BDBE9894CF14}"/>
                </a:ext>
              </a:extLst>
            </p:cNvPr>
            <p:cNvSpPr txBox="1"/>
            <p:nvPr/>
          </p:nvSpPr>
          <p:spPr>
            <a:xfrm rot="16200000">
              <a:off x="5000913" y="2972634"/>
              <a:ext cx="2968283" cy="461665"/>
            </a:xfrm>
            <a:prstGeom prst="rect">
              <a:avLst/>
            </a:prstGeom>
            <a:noFill/>
          </p:spPr>
          <p:txBody>
            <a:bodyPr wrap="square" rtlCol="0">
              <a:spAutoFit/>
            </a:bodyPr>
            <a:lstStyle/>
            <a:p>
              <a:r>
                <a:rPr lang="en-US" sz="2400" b="1" dirty="0" err="1"/>
                <a:t>Opp</a:t>
              </a:r>
              <a:r>
                <a:rPr lang="en-US" sz="2400" b="1" dirty="0"/>
                <a:t>   =  Sin </a:t>
              </a:r>
              <a:r>
                <a:rPr lang="el-GR" sz="2400" b="1" dirty="0"/>
                <a:t>ϴ</a:t>
              </a:r>
              <a:r>
                <a:rPr lang="en-US" sz="2400" b="1" baseline="-25000" dirty="0"/>
                <a:t>2</a:t>
              </a:r>
              <a:r>
                <a:rPr lang="en-US" sz="2400" b="1" dirty="0"/>
                <a:t> / </a:t>
              </a:r>
              <a:r>
                <a:rPr lang="en-US" sz="2400" b="1" dirty="0" err="1"/>
                <a:t>Hyp</a:t>
              </a:r>
              <a:endParaRPr lang="en-US" sz="2400" b="1" dirty="0"/>
            </a:p>
          </p:txBody>
        </p:sp>
        <p:sp>
          <p:nvSpPr>
            <p:cNvPr id="13" name="TextBox 12">
              <a:extLst>
                <a:ext uri="{FF2B5EF4-FFF2-40B4-BE49-F238E27FC236}">
                  <a16:creationId xmlns:a16="http://schemas.microsoft.com/office/drawing/2014/main" id="{F3329EBF-68BB-4C18-B1C9-7B56F5F784F1}"/>
                </a:ext>
              </a:extLst>
            </p:cNvPr>
            <p:cNvSpPr txBox="1"/>
            <p:nvPr/>
          </p:nvSpPr>
          <p:spPr>
            <a:xfrm>
              <a:off x="7120600" y="5037798"/>
              <a:ext cx="2968283" cy="461665"/>
            </a:xfrm>
            <a:prstGeom prst="rect">
              <a:avLst/>
            </a:prstGeom>
            <a:noFill/>
          </p:spPr>
          <p:txBody>
            <a:bodyPr wrap="square" rtlCol="0">
              <a:spAutoFit/>
            </a:bodyPr>
            <a:lstStyle/>
            <a:p>
              <a:r>
                <a:rPr lang="en-US" sz="2400" b="1" dirty="0"/>
                <a:t>Adj   =  Cos </a:t>
              </a:r>
              <a:r>
                <a:rPr lang="el-GR" sz="2400" b="1" dirty="0"/>
                <a:t>ϴ</a:t>
              </a:r>
              <a:r>
                <a:rPr lang="en-US" sz="2400" b="1" baseline="-25000" dirty="0"/>
                <a:t>2</a:t>
              </a:r>
              <a:r>
                <a:rPr lang="en-US" sz="2400" b="1" dirty="0"/>
                <a:t> / </a:t>
              </a:r>
              <a:r>
                <a:rPr lang="en-US" sz="2400" b="1" dirty="0" err="1"/>
                <a:t>Hyp</a:t>
              </a:r>
              <a:endParaRPr lang="en-US" sz="2400" b="1" dirty="0"/>
            </a:p>
          </p:txBody>
        </p:sp>
      </p:grpSp>
      <p:sp>
        <p:nvSpPr>
          <p:cNvPr id="14" name="TextBox 13">
            <a:extLst>
              <a:ext uri="{FF2B5EF4-FFF2-40B4-BE49-F238E27FC236}">
                <a16:creationId xmlns:a16="http://schemas.microsoft.com/office/drawing/2014/main" id="{27022BEB-E36E-419F-A17B-250713977286}"/>
              </a:ext>
            </a:extLst>
          </p:cNvPr>
          <p:cNvSpPr txBox="1"/>
          <p:nvPr/>
        </p:nvSpPr>
        <p:spPr>
          <a:xfrm>
            <a:off x="1871494" y="3996786"/>
            <a:ext cx="3756074" cy="461665"/>
          </a:xfrm>
          <a:prstGeom prst="rect">
            <a:avLst/>
          </a:prstGeom>
          <a:noFill/>
        </p:spPr>
        <p:txBody>
          <a:bodyPr wrap="square" rtlCol="0">
            <a:spAutoFit/>
          </a:bodyPr>
          <a:lstStyle/>
          <a:p>
            <a:r>
              <a:rPr lang="en-US" sz="2400" b="1" dirty="0"/>
              <a:t>Opp</a:t>
            </a:r>
            <a:r>
              <a:rPr lang="en-US" sz="2400" b="1" baseline="30000" dirty="0"/>
              <a:t>2</a:t>
            </a:r>
            <a:r>
              <a:rPr lang="en-US" sz="2400" b="1" dirty="0"/>
              <a:t>  +  Adj</a:t>
            </a:r>
            <a:r>
              <a:rPr lang="en-US" sz="2400" b="1" baseline="30000" dirty="0"/>
              <a:t>2</a:t>
            </a:r>
            <a:r>
              <a:rPr lang="en-US" sz="2400" b="1" dirty="0"/>
              <a:t>  =  Hyp</a:t>
            </a:r>
            <a:r>
              <a:rPr lang="en-US" sz="2400" b="1" baseline="30000" dirty="0"/>
              <a:t>2</a:t>
            </a:r>
          </a:p>
        </p:txBody>
      </p:sp>
    </p:spTree>
    <p:extLst>
      <p:ext uri="{BB962C8B-B14F-4D97-AF65-F5344CB8AC3E}">
        <p14:creationId xmlns:p14="http://schemas.microsoft.com/office/powerpoint/2010/main" val="3067461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2A8073-D6AC-4664-84BF-9FDB26A51CCD}"/>
              </a:ext>
            </a:extLst>
          </p:cNvPr>
          <p:cNvSpPr>
            <a:spLocks noGrp="1"/>
          </p:cNvSpPr>
          <p:nvPr>
            <p:ph type="sldNum" sz="quarter" idx="12"/>
          </p:nvPr>
        </p:nvSpPr>
        <p:spPr/>
        <p:txBody>
          <a:bodyPr/>
          <a:lstStyle/>
          <a:p>
            <a:fld id="{520DCC47-79FA-482E-96B5-4001151A635B}" type="slidenum">
              <a:rPr lang="en-US" smtClean="0"/>
              <a:t>12</a:t>
            </a:fld>
            <a:endParaRPr lang="en-US"/>
          </a:p>
        </p:txBody>
      </p:sp>
      <p:sp>
        <p:nvSpPr>
          <p:cNvPr id="21" name="TextBox 20">
            <a:extLst>
              <a:ext uri="{FF2B5EF4-FFF2-40B4-BE49-F238E27FC236}">
                <a16:creationId xmlns:a16="http://schemas.microsoft.com/office/drawing/2014/main" id="{C764DE7F-E259-42B7-80A9-A3070D35C341}"/>
              </a:ext>
            </a:extLst>
          </p:cNvPr>
          <p:cNvSpPr txBox="1"/>
          <p:nvPr/>
        </p:nvSpPr>
        <p:spPr>
          <a:xfrm>
            <a:off x="2334455" y="178829"/>
            <a:ext cx="7523089" cy="584775"/>
          </a:xfrm>
          <a:prstGeom prst="rect">
            <a:avLst/>
          </a:prstGeom>
          <a:noFill/>
        </p:spPr>
        <p:txBody>
          <a:bodyPr wrap="square" rtlCol="0">
            <a:spAutoFit/>
          </a:bodyPr>
          <a:lstStyle/>
          <a:p>
            <a:pPr algn="ctr"/>
            <a:r>
              <a:rPr lang="en-US" sz="3200" dirty="0"/>
              <a:t>Sample Problem – Simple Cantilevered Truss</a:t>
            </a:r>
          </a:p>
        </p:txBody>
      </p:sp>
      <p:grpSp>
        <p:nvGrpSpPr>
          <p:cNvPr id="8" name="Group 7">
            <a:extLst>
              <a:ext uri="{FF2B5EF4-FFF2-40B4-BE49-F238E27FC236}">
                <a16:creationId xmlns:a16="http://schemas.microsoft.com/office/drawing/2014/main" id="{A249584B-B644-44B2-B275-7FCB1CC13F3E}"/>
              </a:ext>
            </a:extLst>
          </p:cNvPr>
          <p:cNvGrpSpPr/>
          <p:nvPr/>
        </p:nvGrpSpPr>
        <p:grpSpPr>
          <a:xfrm>
            <a:off x="1004444" y="1182440"/>
            <a:ext cx="4552294" cy="4670474"/>
            <a:chOff x="1004444" y="1182440"/>
            <a:chExt cx="4552294" cy="4670474"/>
          </a:xfrm>
        </p:grpSpPr>
        <p:sp>
          <p:nvSpPr>
            <p:cNvPr id="26" name="Rectangle 25">
              <a:extLst>
                <a:ext uri="{FF2B5EF4-FFF2-40B4-BE49-F238E27FC236}">
                  <a16:creationId xmlns:a16="http://schemas.microsoft.com/office/drawing/2014/main" id="{8662DB8D-83A3-4381-8501-60E024BB0C07}"/>
                </a:ext>
              </a:extLst>
            </p:cNvPr>
            <p:cNvSpPr/>
            <p:nvPr/>
          </p:nvSpPr>
          <p:spPr>
            <a:xfrm>
              <a:off x="4797083" y="1182440"/>
              <a:ext cx="759655" cy="467047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12F4663C-A986-411B-ACAD-3B4E54393605}"/>
                </a:ext>
              </a:extLst>
            </p:cNvPr>
            <p:cNvCxnSpPr>
              <a:cxnSpLocks/>
            </p:cNvCxnSpPr>
            <p:nvPr/>
          </p:nvCxnSpPr>
          <p:spPr>
            <a:xfrm flipH="1">
              <a:off x="1758461" y="4092414"/>
              <a:ext cx="3263705" cy="4572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3C6E610-D828-4D34-A51A-F4E3DA58B498}"/>
                </a:ext>
              </a:extLst>
            </p:cNvPr>
            <p:cNvSpPr txBox="1"/>
            <p:nvPr/>
          </p:nvSpPr>
          <p:spPr>
            <a:xfrm>
              <a:off x="2194559" y="3658005"/>
              <a:ext cx="1026941"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16" name="TextBox 15">
              <a:extLst>
                <a:ext uri="{FF2B5EF4-FFF2-40B4-BE49-F238E27FC236}">
                  <a16:creationId xmlns:a16="http://schemas.microsoft.com/office/drawing/2014/main" id="{37645F86-CE04-451F-BA23-8EE923A5A611}"/>
                </a:ext>
              </a:extLst>
            </p:cNvPr>
            <p:cNvSpPr txBox="1"/>
            <p:nvPr/>
          </p:nvSpPr>
          <p:spPr>
            <a:xfrm rot="19194090">
              <a:off x="2980724" y="1917968"/>
              <a:ext cx="1026941" cy="461665"/>
            </a:xfrm>
            <a:prstGeom prst="rect">
              <a:avLst/>
            </a:prstGeom>
            <a:noFill/>
          </p:spPr>
          <p:txBody>
            <a:bodyPr wrap="square" rtlCol="0">
              <a:spAutoFit/>
            </a:bodyPr>
            <a:lstStyle/>
            <a:p>
              <a:r>
                <a:rPr lang="en-US" sz="2400" b="1" dirty="0"/>
                <a:t>18 in.</a:t>
              </a:r>
            </a:p>
          </p:txBody>
        </p:sp>
        <p:sp>
          <p:nvSpPr>
            <p:cNvPr id="17" name="TextBox 16">
              <a:extLst>
                <a:ext uri="{FF2B5EF4-FFF2-40B4-BE49-F238E27FC236}">
                  <a16:creationId xmlns:a16="http://schemas.microsoft.com/office/drawing/2014/main" id="{BCCF0EFF-C921-45E1-AEA2-2CF6BD13E861}"/>
                </a:ext>
              </a:extLst>
            </p:cNvPr>
            <p:cNvSpPr txBox="1"/>
            <p:nvPr/>
          </p:nvSpPr>
          <p:spPr>
            <a:xfrm>
              <a:off x="2982350" y="4327598"/>
              <a:ext cx="1197092" cy="461665"/>
            </a:xfrm>
            <a:prstGeom prst="rect">
              <a:avLst/>
            </a:prstGeom>
            <a:noFill/>
          </p:spPr>
          <p:txBody>
            <a:bodyPr wrap="square" rtlCol="0">
              <a:spAutoFit/>
            </a:bodyPr>
            <a:lstStyle/>
            <a:p>
              <a:r>
                <a:rPr lang="en-US" sz="2400" b="1" dirty="0"/>
                <a:t>15 in.</a:t>
              </a:r>
            </a:p>
          </p:txBody>
        </p:sp>
        <p:sp>
          <p:nvSpPr>
            <p:cNvPr id="20" name="Oval 19">
              <a:extLst>
                <a:ext uri="{FF2B5EF4-FFF2-40B4-BE49-F238E27FC236}">
                  <a16:creationId xmlns:a16="http://schemas.microsoft.com/office/drawing/2014/main" id="{7BAD3214-C138-4468-BBB9-E12AB8AA696A}"/>
                </a:ext>
              </a:extLst>
            </p:cNvPr>
            <p:cNvSpPr/>
            <p:nvPr/>
          </p:nvSpPr>
          <p:spPr>
            <a:xfrm>
              <a:off x="4828346" y="3967205"/>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C0F87960-E2E8-4B84-94AA-3D90D2276CDC}"/>
                </a:ext>
              </a:extLst>
            </p:cNvPr>
            <p:cNvSpPr txBox="1"/>
            <p:nvPr/>
          </p:nvSpPr>
          <p:spPr>
            <a:xfrm>
              <a:off x="1004444" y="3899793"/>
              <a:ext cx="436098" cy="461665"/>
            </a:xfrm>
            <a:prstGeom prst="rect">
              <a:avLst/>
            </a:prstGeom>
            <a:noFill/>
          </p:spPr>
          <p:txBody>
            <a:bodyPr wrap="square" rtlCol="0">
              <a:spAutoFit/>
            </a:bodyPr>
            <a:lstStyle/>
            <a:p>
              <a:r>
                <a:rPr lang="en-US" sz="2400" b="1" dirty="0"/>
                <a:t>A</a:t>
              </a:r>
            </a:p>
          </p:txBody>
        </p:sp>
        <p:sp>
          <p:nvSpPr>
            <p:cNvPr id="25" name="TextBox 24">
              <a:extLst>
                <a:ext uri="{FF2B5EF4-FFF2-40B4-BE49-F238E27FC236}">
                  <a16:creationId xmlns:a16="http://schemas.microsoft.com/office/drawing/2014/main" id="{0A932CC8-36B6-4F0B-8E9E-4DBEA8BEBB6D}"/>
                </a:ext>
              </a:extLst>
            </p:cNvPr>
            <p:cNvSpPr txBox="1"/>
            <p:nvPr/>
          </p:nvSpPr>
          <p:spPr>
            <a:xfrm>
              <a:off x="4797083" y="4277446"/>
              <a:ext cx="436098" cy="461665"/>
            </a:xfrm>
            <a:prstGeom prst="rect">
              <a:avLst/>
            </a:prstGeom>
            <a:noFill/>
          </p:spPr>
          <p:txBody>
            <a:bodyPr wrap="square" rtlCol="0">
              <a:spAutoFit/>
            </a:bodyPr>
            <a:lstStyle/>
            <a:p>
              <a:r>
                <a:rPr lang="en-US" sz="2400" b="1" dirty="0"/>
                <a:t>C</a:t>
              </a:r>
            </a:p>
          </p:txBody>
        </p:sp>
        <p:cxnSp>
          <p:nvCxnSpPr>
            <p:cNvPr id="27" name="Straight Connector 26">
              <a:extLst>
                <a:ext uri="{FF2B5EF4-FFF2-40B4-BE49-F238E27FC236}">
                  <a16:creationId xmlns:a16="http://schemas.microsoft.com/office/drawing/2014/main" id="{2F08E5CC-AC21-4BCA-858A-ACAF12B34880}"/>
                </a:ext>
              </a:extLst>
            </p:cNvPr>
            <p:cNvCxnSpPr>
              <a:cxnSpLocks/>
            </p:cNvCxnSpPr>
            <p:nvPr/>
          </p:nvCxnSpPr>
          <p:spPr>
            <a:xfrm flipH="1">
              <a:off x="1758461" y="1290712"/>
              <a:ext cx="3263705" cy="271729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8B48DCA4-8343-4294-AA45-73C5ECA47995}"/>
                </a:ext>
              </a:extLst>
            </p:cNvPr>
            <p:cNvSpPr/>
            <p:nvPr/>
          </p:nvSpPr>
          <p:spPr>
            <a:xfrm>
              <a:off x="4887966" y="1213525"/>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121B88EF-C821-490C-84A0-C13A295257D7}"/>
                </a:ext>
              </a:extLst>
            </p:cNvPr>
            <p:cNvSpPr txBox="1"/>
            <p:nvPr/>
          </p:nvSpPr>
          <p:spPr>
            <a:xfrm>
              <a:off x="5067718" y="1390158"/>
              <a:ext cx="436098" cy="461665"/>
            </a:xfrm>
            <a:prstGeom prst="rect">
              <a:avLst/>
            </a:prstGeom>
            <a:noFill/>
          </p:spPr>
          <p:txBody>
            <a:bodyPr wrap="square" rtlCol="0">
              <a:spAutoFit/>
            </a:bodyPr>
            <a:lstStyle/>
            <a:p>
              <a:r>
                <a:rPr lang="en-US" sz="2400" b="1" dirty="0"/>
                <a:t>B</a:t>
              </a:r>
            </a:p>
          </p:txBody>
        </p:sp>
        <p:sp>
          <p:nvSpPr>
            <p:cNvPr id="9" name="Rectangle 8">
              <a:extLst>
                <a:ext uri="{FF2B5EF4-FFF2-40B4-BE49-F238E27FC236}">
                  <a16:creationId xmlns:a16="http://schemas.microsoft.com/office/drawing/2014/main" id="{D8118C9D-C154-4FE2-942C-C405092FF168}"/>
                </a:ext>
              </a:extLst>
            </p:cNvPr>
            <p:cNvSpPr/>
            <p:nvPr/>
          </p:nvSpPr>
          <p:spPr>
            <a:xfrm>
              <a:off x="1425357" y="3835463"/>
              <a:ext cx="436098" cy="40796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E1EA2B0-C9D3-4E26-8A64-5904CAE036D0}"/>
                </a:ext>
              </a:extLst>
            </p:cNvPr>
            <p:cNvSpPr/>
            <p:nvPr/>
          </p:nvSpPr>
          <p:spPr>
            <a:xfrm>
              <a:off x="1458795" y="3995341"/>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B6ED3D38-C180-4033-BC61-CE1F81955834}"/>
              </a:ext>
            </a:extLst>
          </p:cNvPr>
          <p:cNvSpPr txBox="1"/>
          <p:nvPr/>
        </p:nvSpPr>
        <p:spPr>
          <a:xfrm>
            <a:off x="6203853" y="1211181"/>
            <a:ext cx="5289452" cy="1569660"/>
          </a:xfrm>
          <a:prstGeom prst="rect">
            <a:avLst/>
          </a:prstGeom>
          <a:noFill/>
        </p:spPr>
        <p:txBody>
          <a:bodyPr wrap="square" rtlCol="0">
            <a:spAutoFit/>
          </a:bodyPr>
          <a:lstStyle/>
          <a:p>
            <a:r>
              <a:rPr lang="en-US" sz="2400" dirty="0"/>
              <a:t>The </a:t>
            </a:r>
            <a:r>
              <a:rPr lang="en-US" sz="2400" b="1" dirty="0"/>
              <a:t>Method of Joints</a:t>
            </a:r>
            <a:r>
              <a:rPr lang="en-US" sz="2400" dirty="0"/>
              <a:t> can be used to analyze the pin and member forces in this simple cantilevered, triangular truss system. </a:t>
            </a:r>
          </a:p>
        </p:txBody>
      </p:sp>
      <p:sp>
        <p:nvSpPr>
          <p:cNvPr id="5" name="TextBox 4">
            <a:extLst>
              <a:ext uri="{FF2B5EF4-FFF2-40B4-BE49-F238E27FC236}">
                <a16:creationId xmlns:a16="http://schemas.microsoft.com/office/drawing/2014/main" id="{E0BAF635-773B-46BF-AB90-0F5CA0CDC2B9}"/>
              </a:ext>
            </a:extLst>
          </p:cNvPr>
          <p:cNvSpPr txBox="1"/>
          <p:nvPr/>
        </p:nvSpPr>
        <p:spPr>
          <a:xfrm>
            <a:off x="6203853" y="4196947"/>
            <a:ext cx="5037406" cy="1200329"/>
          </a:xfrm>
          <a:prstGeom prst="rect">
            <a:avLst/>
          </a:prstGeom>
          <a:noFill/>
        </p:spPr>
        <p:txBody>
          <a:bodyPr wrap="square" rtlCol="0">
            <a:spAutoFit/>
          </a:bodyPr>
          <a:lstStyle/>
          <a:p>
            <a:r>
              <a:rPr lang="en-US" sz="2400" dirty="0"/>
              <a:t>The </a:t>
            </a:r>
            <a:r>
              <a:rPr lang="en-US" sz="2400" b="1" dirty="0"/>
              <a:t>Method of Joints</a:t>
            </a:r>
            <a:r>
              <a:rPr lang="en-US" sz="2400" dirty="0"/>
              <a:t> analyzes each connecting joint (A, B, and C) in the structure individually.</a:t>
            </a:r>
          </a:p>
        </p:txBody>
      </p:sp>
      <p:grpSp>
        <p:nvGrpSpPr>
          <p:cNvPr id="10" name="Group 9">
            <a:extLst>
              <a:ext uri="{FF2B5EF4-FFF2-40B4-BE49-F238E27FC236}">
                <a16:creationId xmlns:a16="http://schemas.microsoft.com/office/drawing/2014/main" id="{3AB0F8E1-7B19-482A-BF0C-8190223CB36A}"/>
              </a:ext>
            </a:extLst>
          </p:cNvPr>
          <p:cNvGrpSpPr/>
          <p:nvPr/>
        </p:nvGrpSpPr>
        <p:grpSpPr>
          <a:xfrm>
            <a:off x="1184504" y="3000949"/>
            <a:ext cx="10308801" cy="2907190"/>
            <a:chOff x="1184504" y="3000949"/>
            <a:chExt cx="10308801" cy="2907190"/>
          </a:xfrm>
        </p:grpSpPr>
        <p:grpSp>
          <p:nvGrpSpPr>
            <p:cNvPr id="7" name="Group 6">
              <a:extLst>
                <a:ext uri="{FF2B5EF4-FFF2-40B4-BE49-F238E27FC236}">
                  <a16:creationId xmlns:a16="http://schemas.microsoft.com/office/drawing/2014/main" id="{C6CFFB61-3887-473F-9816-20366F62A17E}"/>
                </a:ext>
              </a:extLst>
            </p:cNvPr>
            <p:cNvGrpSpPr/>
            <p:nvPr/>
          </p:nvGrpSpPr>
          <p:grpSpPr>
            <a:xfrm>
              <a:off x="1184504" y="4293492"/>
              <a:ext cx="1026941" cy="1614647"/>
              <a:chOff x="1192067" y="4322867"/>
              <a:chExt cx="1026941" cy="1614647"/>
            </a:xfrm>
          </p:grpSpPr>
          <p:cxnSp>
            <p:nvCxnSpPr>
              <p:cNvPr id="14" name="Straight Arrow Connector 13">
                <a:extLst>
                  <a:ext uri="{FF2B5EF4-FFF2-40B4-BE49-F238E27FC236}">
                    <a16:creationId xmlns:a16="http://schemas.microsoft.com/office/drawing/2014/main" id="{FE34E535-1976-415C-9D23-EAE249DACB1B}"/>
                  </a:ext>
                </a:extLst>
              </p:cNvPr>
              <p:cNvCxnSpPr/>
              <p:nvPr/>
            </p:nvCxnSpPr>
            <p:spPr>
              <a:xfrm>
                <a:off x="1596681" y="4322867"/>
                <a:ext cx="0" cy="1073541"/>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E381D1F-843B-4108-96E4-7E3A6F4A0A28}"/>
                  </a:ext>
                </a:extLst>
              </p:cNvPr>
              <p:cNvSpPr txBox="1"/>
              <p:nvPr/>
            </p:nvSpPr>
            <p:spPr>
              <a:xfrm>
                <a:off x="1192067" y="5475849"/>
                <a:ext cx="1026941"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grpSp>
        <p:sp>
          <p:nvSpPr>
            <p:cNvPr id="24" name="TextBox 23">
              <a:extLst>
                <a:ext uri="{FF2B5EF4-FFF2-40B4-BE49-F238E27FC236}">
                  <a16:creationId xmlns:a16="http://schemas.microsoft.com/office/drawing/2014/main" id="{3800CB1E-20C9-4D32-B975-9D0C383037A8}"/>
                </a:ext>
              </a:extLst>
            </p:cNvPr>
            <p:cNvSpPr txBox="1"/>
            <p:nvPr/>
          </p:nvSpPr>
          <p:spPr>
            <a:xfrm>
              <a:off x="6203853" y="3000949"/>
              <a:ext cx="5289452" cy="830997"/>
            </a:xfrm>
            <a:prstGeom prst="rect">
              <a:avLst/>
            </a:prstGeom>
            <a:noFill/>
          </p:spPr>
          <p:txBody>
            <a:bodyPr wrap="square" rtlCol="0">
              <a:spAutoFit/>
            </a:bodyPr>
            <a:lstStyle/>
            <a:p>
              <a:r>
                <a:rPr lang="en-US" sz="2400" dirty="0"/>
                <a:t>An downward </a:t>
              </a:r>
              <a:r>
                <a:rPr lang="en-US" sz="2400" dirty="0">
                  <a:solidFill>
                    <a:srgbClr val="FF0000"/>
                  </a:solidFill>
                </a:rPr>
                <a:t>1.0 </a:t>
              </a:r>
              <a:r>
                <a:rPr lang="en-US" sz="2400" dirty="0" err="1">
                  <a:solidFill>
                    <a:srgbClr val="FF0000"/>
                  </a:solidFill>
                </a:rPr>
                <a:t>lb</a:t>
              </a:r>
              <a:r>
                <a:rPr lang="en-US" sz="2400" dirty="0">
                  <a:solidFill>
                    <a:srgbClr val="FF0000"/>
                  </a:solidFill>
                </a:rPr>
                <a:t> external force </a:t>
              </a:r>
              <a:r>
                <a:rPr lang="en-US" sz="2400" dirty="0"/>
                <a:t>is applied to the truss at Point A.  </a:t>
              </a:r>
            </a:p>
          </p:txBody>
        </p:sp>
      </p:grpSp>
    </p:spTree>
    <p:extLst>
      <p:ext uri="{BB962C8B-B14F-4D97-AF65-F5344CB8AC3E}">
        <p14:creationId xmlns:p14="http://schemas.microsoft.com/office/powerpoint/2010/main" val="40839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302F0-F02D-44F2-9365-372F895D2E4C}"/>
              </a:ext>
            </a:extLst>
          </p:cNvPr>
          <p:cNvSpPr>
            <a:spLocks noGrp="1"/>
          </p:cNvSpPr>
          <p:nvPr>
            <p:ph type="sldNum" sz="quarter" idx="12"/>
          </p:nvPr>
        </p:nvSpPr>
        <p:spPr/>
        <p:txBody>
          <a:bodyPr/>
          <a:lstStyle/>
          <a:p>
            <a:fld id="{520DCC47-79FA-482E-96B5-4001151A635B}" type="slidenum">
              <a:rPr lang="en-US" smtClean="0"/>
              <a:t>13</a:t>
            </a:fld>
            <a:endParaRPr lang="en-US"/>
          </a:p>
        </p:txBody>
      </p:sp>
      <p:sp>
        <p:nvSpPr>
          <p:cNvPr id="3" name="Oval 2">
            <a:extLst>
              <a:ext uri="{FF2B5EF4-FFF2-40B4-BE49-F238E27FC236}">
                <a16:creationId xmlns:a16="http://schemas.microsoft.com/office/drawing/2014/main" id="{FF1B8AE5-FD11-48A7-B15D-B10BE8871490}"/>
              </a:ext>
            </a:extLst>
          </p:cNvPr>
          <p:cNvSpPr/>
          <p:nvPr/>
        </p:nvSpPr>
        <p:spPr>
          <a:xfrm>
            <a:off x="1056839" y="2831449"/>
            <a:ext cx="562707" cy="502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A4AE4C6-D971-483E-AA24-8E0A600BB13E}"/>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A</a:t>
            </a:r>
          </a:p>
        </p:txBody>
      </p:sp>
      <p:sp>
        <p:nvSpPr>
          <p:cNvPr id="23" name="TextBox 22">
            <a:extLst>
              <a:ext uri="{FF2B5EF4-FFF2-40B4-BE49-F238E27FC236}">
                <a16:creationId xmlns:a16="http://schemas.microsoft.com/office/drawing/2014/main" id="{7406A79D-7B54-4231-B843-649C4B5F04A8}"/>
              </a:ext>
            </a:extLst>
          </p:cNvPr>
          <p:cNvSpPr txBox="1"/>
          <p:nvPr/>
        </p:nvSpPr>
        <p:spPr>
          <a:xfrm>
            <a:off x="618159" y="5047721"/>
            <a:ext cx="2682109" cy="646331"/>
          </a:xfrm>
          <a:prstGeom prst="rect">
            <a:avLst/>
          </a:prstGeom>
          <a:noFill/>
        </p:spPr>
        <p:txBody>
          <a:bodyPr wrap="square" rtlCol="0">
            <a:spAutoFit/>
          </a:bodyPr>
          <a:lstStyle/>
          <a:p>
            <a:pPr algn="ctr"/>
            <a:r>
              <a:rPr lang="en-US" dirty="0"/>
              <a:t>Free Body Diagram (FBD) for Point A.</a:t>
            </a:r>
          </a:p>
        </p:txBody>
      </p:sp>
      <p:grpSp>
        <p:nvGrpSpPr>
          <p:cNvPr id="7" name="Group 6">
            <a:extLst>
              <a:ext uri="{FF2B5EF4-FFF2-40B4-BE49-F238E27FC236}">
                <a16:creationId xmlns:a16="http://schemas.microsoft.com/office/drawing/2014/main" id="{280792A1-D53C-4DCD-80A0-58CA4C3A91A9}"/>
              </a:ext>
            </a:extLst>
          </p:cNvPr>
          <p:cNvGrpSpPr/>
          <p:nvPr/>
        </p:nvGrpSpPr>
        <p:grpSpPr>
          <a:xfrm>
            <a:off x="941678" y="1150125"/>
            <a:ext cx="10120350" cy="3683204"/>
            <a:chOff x="941678" y="1150125"/>
            <a:chExt cx="10120350" cy="3683204"/>
          </a:xfrm>
        </p:grpSpPr>
        <p:cxnSp>
          <p:nvCxnSpPr>
            <p:cNvPr id="4" name="Straight Arrow Connector 3">
              <a:extLst>
                <a:ext uri="{FF2B5EF4-FFF2-40B4-BE49-F238E27FC236}">
                  <a16:creationId xmlns:a16="http://schemas.microsoft.com/office/drawing/2014/main" id="{B40FDECE-FB6A-40A4-A433-13BCAA3CDE6E}"/>
                </a:ext>
              </a:extLst>
            </p:cNvPr>
            <p:cNvCxnSpPr/>
            <p:nvPr/>
          </p:nvCxnSpPr>
          <p:spPr>
            <a:xfrm>
              <a:off x="1347306" y="3443142"/>
              <a:ext cx="0" cy="81974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562BDE6-204C-471D-B589-B1B2AFF99376}"/>
                </a:ext>
              </a:extLst>
            </p:cNvPr>
            <p:cNvSpPr txBox="1"/>
            <p:nvPr/>
          </p:nvSpPr>
          <p:spPr>
            <a:xfrm>
              <a:off x="941678" y="4371664"/>
              <a:ext cx="1008728"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sp>
          <p:nvSpPr>
            <p:cNvPr id="24" name="TextBox 23">
              <a:extLst>
                <a:ext uri="{FF2B5EF4-FFF2-40B4-BE49-F238E27FC236}">
                  <a16:creationId xmlns:a16="http://schemas.microsoft.com/office/drawing/2014/main" id="{9436BDCE-388B-4B02-B7E5-A8E8DB1ED0A9}"/>
                </a:ext>
              </a:extLst>
            </p:cNvPr>
            <p:cNvSpPr txBox="1"/>
            <p:nvPr/>
          </p:nvSpPr>
          <p:spPr>
            <a:xfrm>
              <a:off x="4219795" y="1150125"/>
              <a:ext cx="6842233" cy="830997"/>
            </a:xfrm>
            <a:prstGeom prst="rect">
              <a:avLst/>
            </a:prstGeom>
            <a:noFill/>
          </p:spPr>
          <p:txBody>
            <a:bodyPr wrap="square" rtlCol="0">
              <a:spAutoFit/>
            </a:bodyPr>
            <a:lstStyle/>
            <a:p>
              <a:r>
                <a:rPr lang="en-US" sz="2400" dirty="0"/>
                <a:t>The </a:t>
              </a:r>
              <a:r>
                <a:rPr lang="en-US" sz="2400" dirty="0">
                  <a:solidFill>
                    <a:srgbClr val="FF0000"/>
                  </a:solidFill>
                </a:rPr>
                <a:t>1.0 </a:t>
              </a:r>
              <a:r>
                <a:rPr lang="en-US" sz="2400" dirty="0" err="1">
                  <a:solidFill>
                    <a:srgbClr val="FF0000"/>
                  </a:solidFill>
                </a:rPr>
                <a:t>lb</a:t>
              </a:r>
              <a:r>
                <a:rPr lang="en-US" sz="2400" dirty="0">
                  <a:solidFill>
                    <a:srgbClr val="FF0000"/>
                  </a:solidFill>
                </a:rPr>
                <a:t> </a:t>
              </a:r>
              <a:r>
                <a:rPr lang="en-US" sz="2400" dirty="0"/>
                <a:t>downward force is a given, so this makes Point A </a:t>
              </a:r>
              <a:r>
                <a:rPr lang="en-US" sz="2400" dirty="0" err="1"/>
                <a:t>a</a:t>
              </a:r>
              <a:r>
                <a:rPr lang="en-US" sz="2400" dirty="0"/>
                <a:t> good starting point for the analysis. </a:t>
              </a:r>
            </a:p>
          </p:txBody>
        </p:sp>
      </p:grpSp>
      <p:grpSp>
        <p:nvGrpSpPr>
          <p:cNvPr id="33" name="Group 32">
            <a:extLst>
              <a:ext uri="{FF2B5EF4-FFF2-40B4-BE49-F238E27FC236}">
                <a16:creationId xmlns:a16="http://schemas.microsoft.com/office/drawing/2014/main" id="{1C60E974-D285-4891-9EAD-02A28E21B179}"/>
              </a:ext>
            </a:extLst>
          </p:cNvPr>
          <p:cNvGrpSpPr/>
          <p:nvPr/>
        </p:nvGrpSpPr>
        <p:grpSpPr>
          <a:xfrm>
            <a:off x="1591833" y="1800665"/>
            <a:ext cx="9648249" cy="2267210"/>
            <a:chOff x="1591833" y="1800665"/>
            <a:chExt cx="9648249" cy="2267210"/>
          </a:xfrm>
        </p:grpSpPr>
        <p:cxnSp>
          <p:nvCxnSpPr>
            <p:cNvPr id="8" name="Straight Arrow Connector 7">
              <a:extLst>
                <a:ext uri="{FF2B5EF4-FFF2-40B4-BE49-F238E27FC236}">
                  <a16:creationId xmlns:a16="http://schemas.microsoft.com/office/drawing/2014/main" id="{CE2EBE4D-4131-4EDB-8B11-7611513F9BBC}"/>
                </a:ext>
              </a:extLst>
            </p:cNvPr>
            <p:cNvCxnSpPr>
              <a:cxnSpLocks/>
            </p:cNvCxnSpPr>
            <p:nvPr/>
          </p:nvCxnSpPr>
          <p:spPr>
            <a:xfrm flipV="1">
              <a:off x="1591833" y="1800665"/>
              <a:ext cx="1432721" cy="108666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0D63CF2-BF0C-438A-BE29-CFED42FB7591}"/>
                </a:ext>
              </a:extLst>
            </p:cNvPr>
            <p:cNvSpPr txBox="1"/>
            <p:nvPr/>
          </p:nvSpPr>
          <p:spPr>
            <a:xfrm>
              <a:off x="1624427" y="1963994"/>
              <a:ext cx="887436" cy="461665"/>
            </a:xfrm>
            <a:prstGeom prst="rect">
              <a:avLst/>
            </a:prstGeom>
            <a:noFill/>
          </p:spPr>
          <p:txBody>
            <a:bodyPr wrap="square" rtlCol="0">
              <a:spAutoFit/>
            </a:bodyPr>
            <a:lstStyle/>
            <a:p>
              <a:r>
                <a:rPr lang="en-US" sz="2400" dirty="0"/>
                <a:t>F</a:t>
              </a:r>
              <a:r>
                <a:rPr lang="en-US" sz="2400" baseline="-25000" dirty="0"/>
                <a:t>AB</a:t>
              </a:r>
            </a:p>
          </p:txBody>
        </p:sp>
        <p:sp>
          <p:nvSpPr>
            <p:cNvPr id="27" name="TextBox 26">
              <a:extLst>
                <a:ext uri="{FF2B5EF4-FFF2-40B4-BE49-F238E27FC236}">
                  <a16:creationId xmlns:a16="http://schemas.microsoft.com/office/drawing/2014/main" id="{D7E1C429-8B34-49A2-96B0-0E5876430029}"/>
                </a:ext>
              </a:extLst>
            </p:cNvPr>
            <p:cNvSpPr txBox="1"/>
            <p:nvPr/>
          </p:nvSpPr>
          <p:spPr>
            <a:xfrm>
              <a:off x="4219795" y="2128883"/>
              <a:ext cx="7020287" cy="1938992"/>
            </a:xfrm>
            <a:prstGeom prst="rect">
              <a:avLst/>
            </a:prstGeom>
            <a:noFill/>
          </p:spPr>
          <p:txBody>
            <a:bodyPr wrap="square" rtlCol="0">
              <a:spAutoFit/>
            </a:bodyPr>
            <a:lstStyle/>
            <a:p>
              <a:r>
                <a:rPr lang="en-US" sz="2400" dirty="0"/>
                <a:t>We know there is a diagonal member (AB) which must apply a force to Point A to keep it in static equilibrium.  We label this force F</a:t>
              </a:r>
              <a:r>
                <a:rPr lang="en-US" sz="2400" baseline="-25000" dirty="0"/>
                <a:t>AB</a:t>
              </a:r>
              <a:r>
                <a:rPr lang="en-US" sz="2400" dirty="0"/>
                <a:t> and select its “sense”.  We should realize this force needs to be pulling upwards to balance the 1.0 </a:t>
              </a:r>
              <a:r>
                <a:rPr lang="en-US" sz="2400" dirty="0" err="1"/>
                <a:t>lb</a:t>
              </a:r>
              <a:r>
                <a:rPr lang="en-US" sz="2400" dirty="0"/>
                <a:t> downward force…</a:t>
              </a:r>
            </a:p>
          </p:txBody>
        </p:sp>
      </p:grpSp>
      <p:grpSp>
        <p:nvGrpSpPr>
          <p:cNvPr id="34" name="Group 33">
            <a:extLst>
              <a:ext uri="{FF2B5EF4-FFF2-40B4-BE49-F238E27FC236}">
                <a16:creationId xmlns:a16="http://schemas.microsoft.com/office/drawing/2014/main" id="{AEC9CD06-B6B0-4526-BF34-021905541B79}"/>
              </a:ext>
            </a:extLst>
          </p:cNvPr>
          <p:cNvGrpSpPr/>
          <p:nvPr/>
        </p:nvGrpSpPr>
        <p:grpSpPr>
          <a:xfrm>
            <a:off x="1673471" y="3068841"/>
            <a:ext cx="9745400" cy="2763710"/>
            <a:chOff x="1673471" y="3068841"/>
            <a:chExt cx="9745400" cy="2763710"/>
          </a:xfrm>
        </p:grpSpPr>
        <p:cxnSp>
          <p:nvCxnSpPr>
            <p:cNvPr id="6" name="Straight Arrow Connector 5">
              <a:extLst>
                <a:ext uri="{FF2B5EF4-FFF2-40B4-BE49-F238E27FC236}">
                  <a16:creationId xmlns:a16="http://schemas.microsoft.com/office/drawing/2014/main" id="{28957CF0-794F-4EF1-A003-B0EEA49FD8C1}"/>
                </a:ext>
              </a:extLst>
            </p:cNvPr>
            <p:cNvCxnSpPr>
              <a:cxnSpLocks/>
            </p:cNvCxnSpPr>
            <p:nvPr/>
          </p:nvCxnSpPr>
          <p:spPr>
            <a:xfrm flipH="1">
              <a:off x="1673471" y="3068841"/>
              <a:ext cx="1470071" cy="2461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BC3954A-0ABB-4685-A927-E62C1A6732E0}"/>
                </a:ext>
              </a:extLst>
            </p:cNvPr>
            <p:cNvSpPr txBox="1"/>
            <p:nvPr/>
          </p:nvSpPr>
          <p:spPr>
            <a:xfrm>
              <a:off x="2339833" y="3154018"/>
              <a:ext cx="887436" cy="461665"/>
            </a:xfrm>
            <a:prstGeom prst="rect">
              <a:avLst/>
            </a:prstGeom>
            <a:noFill/>
          </p:spPr>
          <p:txBody>
            <a:bodyPr wrap="square" rtlCol="0">
              <a:spAutoFit/>
            </a:bodyPr>
            <a:lstStyle/>
            <a:p>
              <a:r>
                <a:rPr lang="en-US" sz="2400" dirty="0"/>
                <a:t>F</a:t>
              </a:r>
              <a:r>
                <a:rPr lang="en-US" sz="2400" baseline="-25000" dirty="0"/>
                <a:t>AC</a:t>
              </a:r>
            </a:p>
          </p:txBody>
        </p:sp>
        <p:sp>
          <p:nvSpPr>
            <p:cNvPr id="32" name="Rectangle 31">
              <a:extLst>
                <a:ext uri="{FF2B5EF4-FFF2-40B4-BE49-F238E27FC236}">
                  <a16:creationId xmlns:a16="http://schemas.microsoft.com/office/drawing/2014/main" id="{CA7877B0-D524-4794-B509-FBCD7D29EAB3}"/>
                </a:ext>
              </a:extLst>
            </p:cNvPr>
            <p:cNvSpPr/>
            <p:nvPr/>
          </p:nvSpPr>
          <p:spPr>
            <a:xfrm>
              <a:off x="4219794" y="4262891"/>
              <a:ext cx="7199077" cy="1569660"/>
            </a:xfrm>
            <a:prstGeom prst="rect">
              <a:avLst/>
            </a:prstGeom>
          </p:spPr>
          <p:txBody>
            <a:bodyPr wrap="square">
              <a:spAutoFit/>
            </a:bodyPr>
            <a:lstStyle/>
            <a:p>
              <a:r>
                <a:rPr lang="en-US" sz="2400" dirty="0"/>
                <a:t>We also know there is a horizontal member (AC) that is also applying a force to Point A.  We label this force F</a:t>
              </a:r>
              <a:r>
                <a:rPr lang="en-US" sz="2400" baseline="-25000" dirty="0"/>
                <a:t>AC</a:t>
              </a:r>
              <a:r>
                <a:rPr lang="en-US" sz="2400" dirty="0"/>
                <a:t> but the “sense” is a little more difficult to determine.  As such, we make our best guess…</a:t>
              </a:r>
            </a:p>
          </p:txBody>
        </p:sp>
      </p:grpSp>
      <p:sp>
        <p:nvSpPr>
          <p:cNvPr id="18" name="TextBox 17">
            <a:extLst>
              <a:ext uri="{FF2B5EF4-FFF2-40B4-BE49-F238E27FC236}">
                <a16:creationId xmlns:a16="http://schemas.microsoft.com/office/drawing/2014/main" id="{945DEDD9-6559-4ED1-8FB5-EFDD79EFB6D0}"/>
              </a:ext>
            </a:extLst>
          </p:cNvPr>
          <p:cNvSpPr txBox="1"/>
          <p:nvPr/>
        </p:nvSpPr>
        <p:spPr>
          <a:xfrm>
            <a:off x="571293" y="2872704"/>
            <a:ext cx="436098" cy="461665"/>
          </a:xfrm>
          <a:prstGeom prst="rect">
            <a:avLst/>
          </a:prstGeom>
          <a:noFill/>
        </p:spPr>
        <p:txBody>
          <a:bodyPr wrap="square" rtlCol="0">
            <a:spAutoFit/>
          </a:bodyPr>
          <a:lstStyle/>
          <a:p>
            <a:r>
              <a:rPr lang="en-US" sz="2400" b="1" dirty="0"/>
              <a:t>A</a:t>
            </a:r>
          </a:p>
        </p:txBody>
      </p:sp>
    </p:spTree>
    <p:extLst>
      <p:ext uri="{BB962C8B-B14F-4D97-AF65-F5344CB8AC3E}">
        <p14:creationId xmlns:p14="http://schemas.microsoft.com/office/powerpoint/2010/main" val="1802673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302F0-F02D-44F2-9365-372F895D2E4C}"/>
              </a:ext>
            </a:extLst>
          </p:cNvPr>
          <p:cNvSpPr>
            <a:spLocks noGrp="1"/>
          </p:cNvSpPr>
          <p:nvPr>
            <p:ph type="sldNum" sz="quarter" idx="12"/>
          </p:nvPr>
        </p:nvSpPr>
        <p:spPr/>
        <p:txBody>
          <a:bodyPr/>
          <a:lstStyle/>
          <a:p>
            <a:fld id="{520DCC47-79FA-482E-96B5-4001151A635B}" type="slidenum">
              <a:rPr lang="en-US" smtClean="0"/>
              <a:t>14</a:t>
            </a:fld>
            <a:endParaRPr lang="en-US"/>
          </a:p>
        </p:txBody>
      </p:sp>
      <p:sp>
        <p:nvSpPr>
          <p:cNvPr id="3" name="Oval 2">
            <a:extLst>
              <a:ext uri="{FF2B5EF4-FFF2-40B4-BE49-F238E27FC236}">
                <a16:creationId xmlns:a16="http://schemas.microsoft.com/office/drawing/2014/main" id="{FF1B8AE5-FD11-48A7-B15D-B10BE8871490}"/>
              </a:ext>
            </a:extLst>
          </p:cNvPr>
          <p:cNvSpPr/>
          <p:nvPr/>
        </p:nvSpPr>
        <p:spPr>
          <a:xfrm>
            <a:off x="1056839" y="2831449"/>
            <a:ext cx="562707" cy="502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B40FDECE-FB6A-40A4-A433-13BCAA3CDE6E}"/>
              </a:ext>
            </a:extLst>
          </p:cNvPr>
          <p:cNvCxnSpPr/>
          <p:nvPr/>
        </p:nvCxnSpPr>
        <p:spPr>
          <a:xfrm>
            <a:off x="1347306" y="3443142"/>
            <a:ext cx="0" cy="81974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562BDE6-204C-471D-B589-B1B2AFF99376}"/>
              </a:ext>
            </a:extLst>
          </p:cNvPr>
          <p:cNvSpPr txBox="1"/>
          <p:nvPr/>
        </p:nvSpPr>
        <p:spPr>
          <a:xfrm>
            <a:off x="941678" y="4371664"/>
            <a:ext cx="1008728"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cxnSp>
        <p:nvCxnSpPr>
          <p:cNvPr id="6" name="Straight Arrow Connector 5">
            <a:extLst>
              <a:ext uri="{FF2B5EF4-FFF2-40B4-BE49-F238E27FC236}">
                <a16:creationId xmlns:a16="http://schemas.microsoft.com/office/drawing/2014/main" id="{28957CF0-794F-4EF1-A003-B0EEA49FD8C1}"/>
              </a:ext>
            </a:extLst>
          </p:cNvPr>
          <p:cNvCxnSpPr>
            <a:cxnSpLocks/>
          </p:cNvCxnSpPr>
          <p:nvPr/>
        </p:nvCxnSpPr>
        <p:spPr>
          <a:xfrm flipH="1">
            <a:off x="1673471" y="3068841"/>
            <a:ext cx="1470071" cy="24618"/>
          </a:xfrm>
          <a:prstGeom prst="straightConnector1">
            <a:avLst/>
          </a:prstGeom>
          <a:ln w="762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BC3954A-0ABB-4685-A927-E62C1A6732E0}"/>
              </a:ext>
            </a:extLst>
          </p:cNvPr>
          <p:cNvSpPr txBox="1"/>
          <p:nvPr/>
        </p:nvSpPr>
        <p:spPr>
          <a:xfrm>
            <a:off x="2339833" y="3154018"/>
            <a:ext cx="887436" cy="461665"/>
          </a:xfrm>
          <a:prstGeom prst="rect">
            <a:avLst/>
          </a:prstGeom>
          <a:noFill/>
        </p:spPr>
        <p:txBody>
          <a:bodyPr wrap="square" rtlCol="0">
            <a:spAutoFit/>
          </a:bodyPr>
          <a:lstStyle/>
          <a:p>
            <a:r>
              <a:rPr lang="en-US" sz="2400" dirty="0">
                <a:solidFill>
                  <a:schemeClr val="bg1">
                    <a:lumMod val="65000"/>
                  </a:schemeClr>
                </a:solidFill>
              </a:rPr>
              <a:t>F</a:t>
            </a:r>
            <a:r>
              <a:rPr lang="en-US" sz="2400" baseline="-25000" dirty="0">
                <a:solidFill>
                  <a:schemeClr val="bg1">
                    <a:lumMod val="65000"/>
                  </a:schemeClr>
                </a:solidFill>
              </a:rPr>
              <a:t>AC</a:t>
            </a:r>
          </a:p>
        </p:txBody>
      </p:sp>
      <p:sp>
        <p:nvSpPr>
          <p:cNvPr id="15" name="TextBox 14">
            <a:extLst>
              <a:ext uri="{FF2B5EF4-FFF2-40B4-BE49-F238E27FC236}">
                <a16:creationId xmlns:a16="http://schemas.microsoft.com/office/drawing/2014/main" id="{0A6401A7-451F-460E-B91E-F9BB141F34B2}"/>
              </a:ext>
            </a:extLst>
          </p:cNvPr>
          <p:cNvSpPr txBox="1"/>
          <p:nvPr/>
        </p:nvSpPr>
        <p:spPr>
          <a:xfrm>
            <a:off x="2068145" y="2522204"/>
            <a:ext cx="786235"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16" name="TextBox 15">
            <a:extLst>
              <a:ext uri="{FF2B5EF4-FFF2-40B4-BE49-F238E27FC236}">
                <a16:creationId xmlns:a16="http://schemas.microsoft.com/office/drawing/2014/main" id="{4A4AE4C6-D971-483E-AA24-8E0A600BB13E}"/>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A</a:t>
            </a:r>
          </a:p>
        </p:txBody>
      </p:sp>
      <p:sp>
        <p:nvSpPr>
          <p:cNvPr id="23" name="TextBox 22">
            <a:extLst>
              <a:ext uri="{FF2B5EF4-FFF2-40B4-BE49-F238E27FC236}">
                <a16:creationId xmlns:a16="http://schemas.microsoft.com/office/drawing/2014/main" id="{7406A79D-7B54-4231-B843-649C4B5F04A8}"/>
              </a:ext>
            </a:extLst>
          </p:cNvPr>
          <p:cNvSpPr txBox="1"/>
          <p:nvPr/>
        </p:nvSpPr>
        <p:spPr>
          <a:xfrm>
            <a:off x="807265" y="5137712"/>
            <a:ext cx="2682109" cy="646331"/>
          </a:xfrm>
          <a:prstGeom prst="rect">
            <a:avLst/>
          </a:prstGeom>
          <a:noFill/>
        </p:spPr>
        <p:txBody>
          <a:bodyPr wrap="square" rtlCol="0">
            <a:spAutoFit/>
          </a:bodyPr>
          <a:lstStyle/>
          <a:p>
            <a:pPr algn="ctr"/>
            <a:r>
              <a:rPr lang="en-US" dirty="0"/>
              <a:t>Free Body Diagram (FBD) for Point A.</a:t>
            </a:r>
          </a:p>
        </p:txBody>
      </p:sp>
      <p:sp>
        <p:nvSpPr>
          <p:cNvPr id="25" name="TextBox 24">
            <a:extLst>
              <a:ext uri="{FF2B5EF4-FFF2-40B4-BE49-F238E27FC236}">
                <a16:creationId xmlns:a16="http://schemas.microsoft.com/office/drawing/2014/main" id="{DADAB7AF-9CF2-455C-A4DB-7DAFBB730A35}"/>
              </a:ext>
            </a:extLst>
          </p:cNvPr>
          <p:cNvSpPr txBox="1"/>
          <p:nvPr/>
        </p:nvSpPr>
        <p:spPr>
          <a:xfrm>
            <a:off x="4073907" y="1030534"/>
            <a:ext cx="7134006" cy="1200329"/>
          </a:xfrm>
          <a:prstGeom prst="rect">
            <a:avLst/>
          </a:prstGeom>
          <a:noFill/>
        </p:spPr>
        <p:txBody>
          <a:bodyPr wrap="square" rtlCol="0">
            <a:spAutoFit/>
          </a:bodyPr>
          <a:lstStyle/>
          <a:p>
            <a:r>
              <a:rPr lang="en-US" sz="2400" dirty="0"/>
              <a:t>Since we have a known vertical force of </a:t>
            </a:r>
            <a:r>
              <a:rPr lang="en-US" sz="2400" dirty="0">
                <a:solidFill>
                  <a:srgbClr val="FF0000"/>
                </a:solidFill>
              </a:rPr>
              <a:t>1.0 </a:t>
            </a:r>
            <a:r>
              <a:rPr lang="en-US" sz="2400" dirty="0" err="1">
                <a:solidFill>
                  <a:srgbClr val="FF0000"/>
                </a:solidFill>
              </a:rPr>
              <a:t>lb</a:t>
            </a:r>
            <a:r>
              <a:rPr lang="en-US" sz="2400" dirty="0">
                <a:solidFill>
                  <a:srgbClr val="FF0000"/>
                </a:solidFill>
              </a:rPr>
              <a:t> </a:t>
            </a:r>
            <a:r>
              <a:rPr lang="en-US" sz="2400" dirty="0"/>
              <a:t>we should start off by analyzing the vertical forces (Y-direction).  We will ignore the horizontal force for now…</a:t>
            </a:r>
          </a:p>
        </p:txBody>
      </p:sp>
      <p:grpSp>
        <p:nvGrpSpPr>
          <p:cNvPr id="10" name="Group 9">
            <a:extLst>
              <a:ext uri="{FF2B5EF4-FFF2-40B4-BE49-F238E27FC236}">
                <a16:creationId xmlns:a16="http://schemas.microsoft.com/office/drawing/2014/main" id="{44C757D6-21A7-4F8B-BA5A-9065FD17CF2D}"/>
              </a:ext>
            </a:extLst>
          </p:cNvPr>
          <p:cNvGrpSpPr/>
          <p:nvPr/>
        </p:nvGrpSpPr>
        <p:grpSpPr>
          <a:xfrm>
            <a:off x="1352714" y="1419093"/>
            <a:ext cx="10001086" cy="2152052"/>
            <a:chOff x="1352714" y="1419093"/>
            <a:chExt cx="10001086" cy="2152052"/>
          </a:xfrm>
        </p:grpSpPr>
        <p:grpSp>
          <p:nvGrpSpPr>
            <p:cNvPr id="9" name="Group 8">
              <a:extLst>
                <a:ext uri="{FF2B5EF4-FFF2-40B4-BE49-F238E27FC236}">
                  <a16:creationId xmlns:a16="http://schemas.microsoft.com/office/drawing/2014/main" id="{2D237D55-EACD-436B-8061-110A88CD10DD}"/>
                </a:ext>
              </a:extLst>
            </p:cNvPr>
            <p:cNvGrpSpPr/>
            <p:nvPr/>
          </p:nvGrpSpPr>
          <p:grpSpPr>
            <a:xfrm>
              <a:off x="1591833" y="1800665"/>
              <a:ext cx="1432721" cy="1086660"/>
              <a:chOff x="1591833" y="1800665"/>
              <a:chExt cx="1432721" cy="1086660"/>
            </a:xfrm>
          </p:grpSpPr>
          <p:sp>
            <p:nvSpPr>
              <p:cNvPr id="18" name="TextBox 17">
                <a:extLst>
                  <a:ext uri="{FF2B5EF4-FFF2-40B4-BE49-F238E27FC236}">
                    <a16:creationId xmlns:a16="http://schemas.microsoft.com/office/drawing/2014/main" id="{6537865D-C7F3-4F46-9E28-ACFF329FF27E}"/>
                  </a:ext>
                </a:extLst>
              </p:cNvPr>
              <p:cNvSpPr txBox="1"/>
              <p:nvPr/>
            </p:nvSpPr>
            <p:spPr>
              <a:xfrm>
                <a:off x="1624427" y="1963994"/>
                <a:ext cx="887436" cy="461665"/>
              </a:xfrm>
              <a:prstGeom prst="rect">
                <a:avLst/>
              </a:prstGeom>
              <a:noFill/>
            </p:spPr>
            <p:txBody>
              <a:bodyPr wrap="square" rtlCol="0">
                <a:spAutoFit/>
              </a:bodyPr>
              <a:lstStyle/>
              <a:p>
                <a:r>
                  <a:rPr lang="en-US" sz="2400" dirty="0"/>
                  <a:t>F</a:t>
                </a:r>
                <a:r>
                  <a:rPr lang="en-US" sz="2400" baseline="-25000" dirty="0"/>
                  <a:t>AB</a:t>
                </a:r>
              </a:p>
            </p:txBody>
          </p:sp>
          <p:cxnSp>
            <p:nvCxnSpPr>
              <p:cNvPr id="19" name="Straight Arrow Connector 18">
                <a:extLst>
                  <a:ext uri="{FF2B5EF4-FFF2-40B4-BE49-F238E27FC236}">
                    <a16:creationId xmlns:a16="http://schemas.microsoft.com/office/drawing/2014/main" id="{FC8A31D7-558F-4DBD-A86A-50D3D1AB4BC6}"/>
                  </a:ext>
                </a:extLst>
              </p:cNvPr>
              <p:cNvCxnSpPr>
                <a:cxnSpLocks/>
              </p:cNvCxnSpPr>
              <p:nvPr/>
            </p:nvCxnSpPr>
            <p:spPr>
              <a:xfrm flipV="1">
                <a:off x="1591833" y="1800665"/>
                <a:ext cx="1432721" cy="108666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4D7BB423-B31A-46EC-8DCB-C3139C4B1178}"/>
                </a:ext>
              </a:extLst>
            </p:cNvPr>
            <p:cNvGrpSpPr/>
            <p:nvPr/>
          </p:nvGrpSpPr>
          <p:grpSpPr>
            <a:xfrm>
              <a:off x="1352714" y="1419093"/>
              <a:ext cx="589342" cy="1595362"/>
              <a:chOff x="3111157" y="1420595"/>
              <a:chExt cx="589342" cy="1595362"/>
            </a:xfrm>
          </p:grpSpPr>
          <p:cxnSp>
            <p:nvCxnSpPr>
              <p:cNvPr id="22" name="Straight Arrow Connector 21">
                <a:extLst>
                  <a:ext uri="{FF2B5EF4-FFF2-40B4-BE49-F238E27FC236}">
                    <a16:creationId xmlns:a16="http://schemas.microsoft.com/office/drawing/2014/main" id="{210350EA-1ABC-42F6-91FF-4E3A2E128B5C}"/>
                  </a:ext>
                </a:extLst>
              </p:cNvPr>
              <p:cNvCxnSpPr>
                <a:cxnSpLocks/>
              </p:cNvCxnSpPr>
              <p:nvPr/>
            </p:nvCxnSpPr>
            <p:spPr>
              <a:xfrm flipH="1" flipV="1">
                <a:off x="3111157" y="1835360"/>
                <a:ext cx="1" cy="1180597"/>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5131D09-24F3-47E3-A462-C41ED638C397}"/>
                  </a:ext>
                </a:extLst>
              </p:cNvPr>
              <p:cNvSpPr txBox="1"/>
              <p:nvPr/>
            </p:nvSpPr>
            <p:spPr>
              <a:xfrm>
                <a:off x="3137792" y="1420595"/>
                <a:ext cx="562707" cy="461665"/>
              </a:xfrm>
              <a:prstGeom prst="rect">
                <a:avLst/>
              </a:prstGeom>
              <a:noFill/>
            </p:spPr>
            <p:txBody>
              <a:bodyPr wrap="square" rtlCol="0">
                <a:spAutoFit/>
              </a:bodyPr>
              <a:lstStyle/>
              <a:p>
                <a:r>
                  <a:rPr lang="en-US" sz="2400" dirty="0">
                    <a:solidFill>
                      <a:srgbClr val="00B050"/>
                    </a:solidFill>
                  </a:rPr>
                  <a:t>F</a:t>
                </a:r>
                <a:r>
                  <a:rPr lang="en-US" sz="2400" baseline="-25000" dirty="0">
                    <a:solidFill>
                      <a:srgbClr val="00B050"/>
                    </a:solidFill>
                  </a:rPr>
                  <a:t>up</a:t>
                </a:r>
                <a:endParaRPr lang="en-US" sz="2400" dirty="0"/>
              </a:p>
            </p:txBody>
          </p:sp>
        </p:grpSp>
        <p:sp>
          <p:nvSpPr>
            <p:cNvPr id="29" name="TextBox 28">
              <a:extLst>
                <a:ext uri="{FF2B5EF4-FFF2-40B4-BE49-F238E27FC236}">
                  <a16:creationId xmlns:a16="http://schemas.microsoft.com/office/drawing/2014/main" id="{68FDB713-67BF-49CD-A24E-42ED3A45636A}"/>
                </a:ext>
              </a:extLst>
            </p:cNvPr>
            <p:cNvSpPr txBox="1"/>
            <p:nvPr/>
          </p:nvSpPr>
          <p:spPr>
            <a:xfrm>
              <a:off x="4073907" y="2370816"/>
              <a:ext cx="7279893" cy="1200329"/>
            </a:xfrm>
            <a:prstGeom prst="rect">
              <a:avLst/>
            </a:prstGeom>
            <a:noFill/>
          </p:spPr>
          <p:txBody>
            <a:bodyPr wrap="square" rtlCol="0">
              <a:spAutoFit/>
            </a:bodyPr>
            <a:lstStyle/>
            <a:p>
              <a:r>
                <a:rPr lang="en-US" sz="2400" dirty="0"/>
                <a:t>There are two vertical forces acting on Point A – the </a:t>
              </a:r>
              <a:r>
                <a:rPr lang="en-US" sz="2400" dirty="0">
                  <a:solidFill>
                    <a:srgbClr val="FF0000"/>
                  </a:solidFill>
                </a:rPr>
                <a:t>downward force</a:t>
              </a:r>
              <a:r>
                <a:rPr lang="en-US" sz="2400" dirty="0"/>
                <a:t> and the </a:t>
              </a:r>
              <a:r>
                <a:rPr lang="en-US" sz="2400" dirty="0">
                  <a:solidFill>
                    <a:srgbClr val="00B050"/>
                  </a:solidFill>
                </a:rPr>
                <a:t>upward force</a:t>
              </a:r>
              <a:r>
                <a:rPr lang="en-US" sz="2400" dirty="0"/>
                <a:t> being applied by Member AB.</a:t>
              </a:r>
            </a:p>
          </p:txBody>
        </p:sp>
      </p:grpSp>
      <p:grpSp>
        <p:nvGrpSpPr>
          <p:cNvPr id="13" name="Group 12">
            <a:extLst>
              <a:ext uri="{FF2B5EF4-FFF2-40B4-BE49-F238E27FC236}">
                <a16:creationId xmlns:a16="http://schemas.microsoft.com/office/drawing/2014/main" id="{E30BF5AF-201E-47CF-8D2A-489C44DC982B}"/>
              </a:ext>
            </a:extLst>
          </p:cNvPr>
          <p:cNvGrpSpPr/>
          <p:nvPr/>
        </p:nvGrpSpPr>
        <p:grpSpPr>
          <a:xfrm>
            <a:off x="4073907" y="3652776"/>
            <a:ext cx="7347835" cy="2644449"/>
            <a:chOff x="4073907" y="3652776"/>
            <a:chExt cx="7347835" cy="2644449"/>
          </a:xfrm>
        </p:grpSpPr>
        <p:sp>
          <p:nvSpPr>
            <p:cNvPr id="26" name="TextBox 25">
              <a:extLst>
                <a:ext uri="{FF2B5EF4-FFF2-40B4-BE49-F238E27FC236}">
                  <a16:creationId xmlns:a16="http://schemas.microsoft.com/office/drawing/2014/main" id="{9C35A68F-B7FD-4762-A5FF-0D06C9BAA460}"/>
                </a:ext>
              </a:extLst>
            </p:cNvPr>
            <p:cNvSpPr txBox="1"/>
            <p:nvPr/>
          </p:nvSpPr>
          <p:spPr>
            <a:xfrm>
              <a:off x="4073907" y="3652776"/>
              <a:ext cx="7279893" cy="1200329"/>
            </a:xfrm>
            <a:prstGeom prst="rect">
              <a:avLst/>
            </a:prstGeom>
            <a:noFill/>
          </p:spPr>
          <p:txBody>
            <a:bodyPr wrap="square" rtlCol="0">
              <a:spAutoFit/>
            </a:bodyPr>
            <a:lstStyle/>
            <a:p>
              <a:r>
                <a:rPr lang="en-US" sz="2400" dirty="0"/>
                <a:t>We need to sum the forces in the Y-direction.  Since the system is assumed to be in static equilibrium, the sum of the forces must be equal to zero.</a:t>
              </a:r>
            </a:p>
          </p:txBody>
        </p:sp>
        <p:sp>
          <p:nvSpPr>
            <p:cNvPr id="20" name="TextBox 19">
              <a:extLst>
                <a:ext uri="{FF2B5EF4-FFF2-40B4-BE49-F238E27FC236}">
                  <a16:creationId xmlns:a16="http://schemas.microsoft.com/office/drawing/2014/main" id="{D43D3081-C1B5-43BE-BB49-D9B6F66F4D24}"/>
                </a:ext>
              </a:extLst>
            </p:cNvPr>
            <p:cNvSpPr txBox="1"/>
            <p:nvPr/>
          </p:nvSpPr>
          <p:spPr>
            <a:xfrm>
              <a:off x="4478463" y="4912230"/>
              <a:ext cx="1874061" cy="461665"/>
            </a:xfrm>
            <a:prstGeom prst="rect">
              <a:avLst/>
            </a:prstGeom>
            <a:noFill/>
          </p:spPr>
          <p:txBody>
            <a:bodyPr wrap="square" rtlCol="0">
              <a:spAutoFit/>
            </a:bodyPr>
            <a:lstStyle/>
            <a:p>
              <a:r>
                <a:rPr lang="en-US" sz="2400" dirty="0"/>
                <a:t>∑F</a:t>
              </a:r>
              <a:r>
                <a:rPr lang="en-US" sz="2400" baseline="-25000" dirty="0"/>
                <a:t>y</a:t>
              </a:r>
              <a:r>
                <a:rPr lang="en-US" sz="2400" dirty="0"/>
                <a:t>  =   0</a:t>
              </a:r>
            </a:p>
          </p:txBody>
        </p:sp>
        <p:sp>
          <p:nvSpPr>
            <p:cNvPr id="21" name="TextBox 20">
              <a:extLst>
                <a:ext uri="{FF2B5EF4-FFF2-40B4-BE49-F238E27FC236}">
                  <a16:creationId xmlns:a16="http://schemas.microsoft.com/office/drawing/2014/main" id="{9A977B81-A477-4C51-833E-50FA03FC1E8E}"/>
                </a:ext>
              </a:extLst>
            </p:cNvPr>
            <p:cNvSpPr txBox="1"/>
            <p:nvPr/>
          </p:nvSpPr>
          <p:spPr>
            <a:xfrm>
              <a:off x="4478463" y="5596633"/>
              <a:ext cx="4261170" cy="461665"/>
            </a:xfrm>
            <a:prstGeom prst="rect">
              <a:avLst/>
            </a:prstGeom>
            <a:noFill/>
          </p:spPr>
          <p:txBody>
            <a:bodyPr wrap="square" rtlCol="0">
              <a:spAutoFit/>
            </a:bodyPr>
            <a:lstStyle/>
            <a:p>
              <a:r>
                <a:rPr lang="en-US" sz="2400" dirty="0"/>
                <a:t>∑F</a:t>
              </a:r>
              <a:r>
                <a:rPr lang="en-US" sz="2400" baseline="-25000" dirty="0"/>
                <a:t>y</a:t>
              </a:r>
              <a:r>
                <a:rPr lang="en-US" sz="2400" dirty="0"/>
                <a:t>  =  (</a:t>
              </a:r>
              <a:r>
                <a:rPr lang="en-US" sz="2400" dirty="0">
                  <a:solidFill>
                    <a:srgbClr val="00B050"/>
                  </a:solidFill>
                </a:rPr>
                <a:t>+ F</a:t>
              </a:r>
              <a:r>
                <a:rPr lang="en-US" sz="2400" baseline="-25000" dirty="0">
                  <a:solidFill>
                    <a:srgbClr val="00B050"/>
                  </a:solidFill>
                </a:rPr>
                <a:t>up</a:t>
              </a:r>
              <a:r>
                <a:rPr lang="en-US" sz="2400" dirty="0"/>
                <a:t>)  +  (</a:t>
              </a:r>
              <a:r>
                <a:rPr lang="en-US" sz="2400" dirty="0">
                  <a:solidFill>
                    <a:srgbClr val="FF0000"/>
                  </a:solidFill>
                </a:rPr>
                <a:t>- F</a:t>
              </a:r>
              <a:r>
                <a:rPr lang="en-US" sz="2400" baseline="-25000" dirty="0">
                  <a:solidFill>
                    <a:srgbClr val="FF0000"/>
                  </a:solidFill>
                </a:rPr>
                <a:t>down</a:t>
              </a:r>
              <a:r>
                <a:rPr lang="en-US" sz="2400" dirty="0"/>
                <a:t>)  =   0</a:t>
              </a:r>
            </a:p>
          </p:txBody>
        </p:sp>
        <p:sp>
          <p:nvSpPr>
            <p:cNvPr id="12" name="TextBox 11">
              <a:extLst>
                <a:ext uri="{FF2B5EF4-FFF2-40B4-BE49-F238E27FC236}">
                  <a16:creationId xmlns:a16="http://schemas.microsoft.com/office/drawing/2014/main" id="{FCEB12A3-3010-413A-B74B-7F21CA4D443A}"/>
                </a:ext>
              </a:extLst>
            </p:cNvPr>
            <p:cNvSpPr txBox="1"/>
            <p:nvPr/>
          </p:nvSpPr>
          <p:spPr>
            <a:xfrm>
              <a:off x="8739633" y="5373895"/>
              <a:ext cx="2682109" cy="923330"/>
            </a:xfrm>
            <a:prstGeom prst="rect">
              <a:avLst/>
            </a:prstGeom>
            <a:noFill/>
          </p:spPr>
          <p:txBody>
            <a:bodyPr wrap="square" rtlCol="0">
              <a:spAutoFit/>
            </a:bodyPr>
            <a:lstStyle/>
            <a:p>
              <a:r>
                <a:rPr lang="en-US" dirty="0">
                  <a:solidFill>
                    <a:srgbClr val="FF0000"/>
                  </a:solidFill>
                </a:rPr>
                <a:t>The negative (-) sign indicates a downward force.</a:t>
              </a:r>
            </a:p>
          </p:txBody>
        </p:sp>
      </p:grpSp>
    </p:spTree>
    <p:extLst>
      <p:ext uri="{BB962C8B-B14F-4D97-AF65-F5344CB8AC3E}">
        <p14:creationId xmlns:p14="http://schemas.microsoft.com/office/powerpoint/2010/main" val="2513368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302F0-F02D-44F2-9365-372F895D2E4C}"/>
              </a:ext>
            </a:extLst>
          </p:cNvPr>
          <p:cNvSpPr>
            <a:spLocks noGrp="1"/>
          </p:cNvSpPr>
          <p:nvPr>
            <p:ph type="sldNum" sz="quarter" idx="12"/>
          </p:nvPr>
        </p:nvSpPr>
        <p:spPr/>
        <p:txBody>
          <a:bodyPr/>
          <a:lstStyle/>
          <a:p>
            <a:fld id="{520DCC47-79FA-482E-96B5-4001151A635B}" type="slidenum">
              <a:rPr lang="en-US" smtClean="0"/>
              <a:t>15</a:t>
            </a:fld>
            <a:endParaRPr lang="en-US"/>
          </a:p>
        </p:txBody>
      </p:sp>
      <p:sp>
        <p:nvSpPr>
          <p:cNvPr id="16" name="TextBox 15">
            <a:extLst>
              <a:ext uri="{FF2B5EF4-FFF2-40B4-BE49-F238E27FC236}">
                <a16:creationId xmlns:a16="http://schemas.microsoft.com/office/drawing/2014/main" id="{4A4AE4C6-D971-483E-AA24-8E0A600BB13E}"/>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A</a:t>
            </a:r>
          </a:p>
        </p:txBody>
      </p:sp>
      <p:sp>
        <p:nvSpPr>
          <p:cNvPr id="7" name="TextBox 6">
            <a:extLst>
              <a:ext uri="{FF2B5EF4-FFF2-40B4-BE49-F238E27FC236}">
                <a16:creationId xmlns:a16="http://schemas.microsoft.com/office/drawing/2014/main" id="{17180E3E-DCC9-4452-9336-84D8E05917D8}"/>
              </a:ext>
            </a:extLst>
          </p:cNvPr>
          <p:cNvSpPr txBox="1"/>
          <p:nvPr/>
        </p:nvSpPr>
        <p:spPr>
          <a:xfrm>
            <a:off x="3995225" y="1138496"/>
            <a:ext cx="7635691" cy="830997"/>
          </a:xfrm>
          <a:prstGeom prst="rect">
            <a:avLst/>
          </a:prstGeom>
          <a:noFill/>
        </p:spPr>
        <p:txBody>
          <a:bodyPr wrap="square" rtlCol="0">
            <a:spAutoFit/>
          </a:bodyPr>
          <a:lstStyle/>
          <a:p>
            <a:r>
              <a:rPr lang="en-US" sz="2400" dirty="0"/>
              <a:t>The problem is, we don’t know the magnitude of the upward force…</a:t>
            </a:r>
          </a:p>
        </p:txBody>
      </p:sp>
      <p:sp>
        <p:nvSpPr>
          <p:cNvPr id="29" name="Oval 28">
            <a:extLst>
              <a:ext uri="{FF2B5EF4-FFF2-40B4-BE49-F238E27FC236}">
                <a16:creationId xmlns:a16="http://schemas.microsoft.com/office/drawing/2014/main" id="{3447691D-DE1A-4059-927C-4A7B7643F136}"/>
              </a:ext>
            </a:extLst>
          </p:cNvPr>
          <p:cNvSpPr/>
          <p:nvPr/>
        </p:nvSpPr>
        <p:spPr>
          <a:xfrm>
            <a:off x="1056839" y="2831449"/>
            <a:ext cx="562707" cy="502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D6CC76BA-1ACC-442E-A4B4-2D3951DF5149}"/>
              </a:ext>
            </a:extLst>
          </p:cNvPr>
          <p:cNvCxnSpPr/>
          <p:nvPr/>
        </p:nvCxnSpPr>
        <p:spPr>
          <a:xfrm>
            <a:off x="1347306" y="3443142"/>
            <a:ext cx="0" cy="81974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265B32D-1A80-4A81-B1AD-2B925B2E1E95}"/>
              </a:ext>
            </a:extLst>
          </p:cNvPr>
          <p:cNvSpPr txBox="1"/>
          <p:nvPr/>
        </p:nvSpPr>
        <p:spPr>
          <a:xfrm>
            <a:off x="941678" y="4371664"/>
            <a:ext cx="1008728"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cxnSp>
        <p:nvCxnSpPr>
          <p:cNvPr id="32" name="Straight Arrow Connector 31">
            <a:extLst>
              <a:ext uri="{FF2B5EF4-FFF2-40B4-BE49-F238E27FC236}">
                <a16:creationId xmlns:a16="http://schemas.microsoft.com/office/drawing/2014/main" id="{CB646F09-2469-483C-8735-0A0A0A634238}"/>
              </a:ext>
            </a:extLst>
          </p:cNvPr>
          <p:cNvCxnSpPr>
            <a:cxnSpLocks/>
          </p:cNvCxnSpPr>
          <p:nvPr/>
        </p:nvCxnSpPr>
        <p:spPr>
          <a:xfrm flipH="1">
            <a:off x="1673471" y="3068841"/>
            <a:ext cx="1470071" cy="24618"/>
          </a:xfrm>
          <a:prstGeom prst="straightConnector1">
            <a:avLst/>
          </a:prstGeom>
          <a:ln w="762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EB914BF-53DD-4615-8914-072A1B743928}"/>
              </a:ext>
            </a:extLst>
          </p:cNvPr>
          <p:cNvSpPr txBox="1"/>
          <p:nvPr/>
        </p:nvSpPr>
        <p:spPr>
          <a:xfrm>
            <a:off x="2339833" y="3154018"/>
            <a:ext cx="887436" cy="461665"/>
          </a:xfrm>
          <a:prstGeom prst="rect">
            <a:avLst/>
          </a:prstGeom>
          <a:noFill/>
        </p:spPr>
        <p:txBody>
          <a:bodyPr wrap="square" rtlCol="0">
            <a:spAutoFit/>
          </a:bodyPr>
          <a:lstStyle/>
          <a:p>
            <a:r>
              <a:rPr lang="en-US" sz="2400" dirty="0">
                <a:solidFill>
                  <a:schemeClr val="bg1">
                    <a:lumMod val="65000"/>
                  </a:schemeClr>
                </a:solidFill>
              </a:rPr>
              <a:t>F</a:t>
            </a:r>
            <a:r>
              <a:rPr lang="en-US" sz="2400" baseline="-25000" dirty="0">
                <a:solidFill>
                  <a:schemeClr val="bg1">
                    <a:lumMod val="65000"/>
                  </a:schemeClr>
                </a:solidFill>
              </a:rPr>
              <a:t>AC</a:t>
            </a:r>
          </a:p>
        </p:txBody>
      </p:sp>
      <p:sp>
        <p:nvSpPr>
          <p:cNvPr id="34" name="TextBox 33">
            <a:extLst>
              <a:ext uri="{FF2B5EF4-FFF2-40B4-BE49-F238E27FC236}">
                <a16:creationId xmlns:a16="http://schemas.microsoft.com/office/drawing/2014/main" id="{238D4351-E477-4462-AEB7-D6AFB28DD1A1}"/>
              </a:ext>
            </a:extLst>
          </p:cNvPr>
          <p:cNvSpPr txBox="1"/>
          <p:nvPr/>
        </p:nvSpPr>
        <p:spPr>
          <a:xfrm>
            <a:off x="2068145" y="2522204"/>
            <a:ext cx="786235"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35" name="TextBox 34">
            <a:extLst>
              <a:ext uri="{FF2B5EF4-FFF2-40B4-BE49-F238E27FC236}">
                <a16:creationId xmlns:a16="http://schemas.microsoft.com/office/drawing/2014/main" id="{6D4BA973-E9BE-4259-A149-E1BC893D143B}"/>
              </a:ext>
            </a:extLst>
          </p:cNvPr>
          <p:cNvSpPr txBox="1"/>
          <p:nvPr/>
        </p:nvSpPr>
        <p:spPr>
          <a:xfrm>
            <a:off x="1624427" y="1963994"/>
            <a:ext cx="887436" cy="461665"/>
          </a:xfrm>
          <a:prstGeom prst="rect">
            <a:avLst/>
          </a:prstGeom>
          <a:noFill/>
        </p:spPr>
        <p:txBody>
          <a:bodyPr wrap="square" rtlCol="0">
            <a:spAutoFit/>
          </a:bodyPr>
          <a:lstStyle/>
          <a:p>
            <a:r>
              <a:rPr lang="en-US" sz="2400" dirty="0"/>
              <a:t>F</a:t>
            </a:r>
            <a:r>
              <a:rPr lang="en-US" sz="2400" baseline="-25000" dirty="0"/>
              <a:t>AB</a:t>
            </a:r>
          </a:p>
        </p:txBody>
      </p:sp>
      <p:cxnSp>
        <p:nvCxnSpPr>
          <p:cNvPr id="36" name="Straight Arrow Connector 35">
            <a:extLst>
              <a:ext uri="{FF2B5EF4-FFF2-40B4-BE49-F238E27FC236}">
                <a16:creationId xmlns:a16="http://schemas.microsoft.com/office/drawing/2014/main" id="{427E7318-ACD5-4226-95DF-75508B815D59}"/>
              </a:ext>
            </a:extLst>
          </p:cNvPr>
          <p:cNvCxnSpPr>
            <a:cxnSpLocks/>
          </p:cNvCxnSpPr>
          <p:nvPr/>
        </p:nvCxnSpPr>
        <p:spPr>
          <a:xfrm flipV="1">
            <a:off x="1591833" y="1800665"/>
            <a:ext cx="1432721" cy="108666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B7D9F157-D5D1-4897-9CF1-F0CB7AB5CCA9}"/>
              </a:ext>
            </a:extLst>
          </p:cNvPr>
          <p:cNvGrpSpPr/>
          <p:nvPr/>
        </p:nvGrpSpPr>
        <p:grpSpPr>
          <a:xfrm>
            <a:off x="1352714" y="1419093"/>
            <a:ext cx="589342" cy="1595362"/>
            <a:chOff x="3111157" y="1420595"/>
            <a:chExt cx="589342" cy="1595362"/>
          </a:xfrm>
        </p:grpSpPr>
        <p:cxnSp>
          <p:nvCxnSpPr>
            <p:cNvPr id="38" name="Straight Arrow Connector 37">
              <a:extLst>
                <a:ext uri="{FF2B5EF4-FFF2-40B4-BE49-F238E27FC236}">
                  <a16:creationId xmlns:a16="http://schemas.microsoft.com/office/drawing/2014/main" id="{0AA16DAB-A8D5-4646-BE0E-5BE89ABD7181}"/>
                </a:ext>
              </a:extLst>
            </p:cNvPr>
            <p:cNvCxnSpPr>
              <a:cxnSpLocks/>
            </p:cNvCxnSpPr>
            <p:nvPr/>
          </p:nvCxnSpPr>
          <p:spPr>
            <a:xfrm flipH="1" flipV="1">
              <a:off x="3111157" y="1835360"/>
              <a:ext cx="1" cy="1180597"/>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19B65BFC-F4B7-417A-8DB0-C38EEEF29CF9}"/>
                </a:ext>
              </a:extLst>
            </p:cNvPr>
            <p:cNvSpPr txBox="1"/>
            <p:nvPr/>
          </p:nvSpPr>
          <p:spPr>
            <a:xfrm>
              <a:off x="3137792" y="1420595"/>
              <a:ext cx="562707" cy="461665"/>
            </a:xfrm>
            <a:prstGeom prst="rect">
              <a:avLst/>
            </a:prstGeom>
            <a:noFill/>
          </p:spPr>
          <p:txBody>
            <a:bodyPr wrap="square" rtlCol="0">
              <a:spAutoFit/>
            </a:bodyPr>
            <a:lstStyle/>
            <a:p>
              <a:r>
                <a:rPr lang="en-US" sz="2400" dirty="0">
                  <a:solidFill>
                    <a:srgbClr val="00B050"/>
                  </a:solidFill>
                </a:rPr>
                <a:t>F</a:t>
              </a:r>
              <a:r>
                <a:rPr lang="en-US" sz="2400" baseline="-25000" dirty="0">
                  <a:solidFill>
                    <a:srgbClr val="00B050"/>
                  </a:solidFill>
                </a:rPr>
                <a:t>up</a:t>
              </a:r>
              <a:endParaRPr lang="en-US" sz="2400" dirty="0"/>
            </a:p>
          </p:txBody>
        </p:sp>
      </p:grpSp>
      <p:grpSp>
        <p:nvGrpSpPr>
          <p:cNvPr id="4" name="Group 3">
            <a:extLst>
              <a:ext uri="{FF2B5EF4-FFF2-40B4-BE49-F238E27FC236}">
                <a16:creationId xmlns:a16="http://schemas.microsoft.com/office/drawing/2014/main" id="{B44EAB49-4D59-4DB4-A77A-A10D010A3DE6}"/>
              </a:ext>
            </a:extLst>
          </p:cNvPr>
          <p:cNvGrpSpPr/>
          <p:nvPr/>
        </p:nvGrpSpPr>
        <p:grpSpPr>
          <a:xfrm>
            <a:off x="613677" y="1373830"/>
            <a:ext cx="10964646" cy="2154044"/>
            <a:chOff x="613677" y="1373830"/>
            <a:chExt cx="10964646" cy="2154044"/>
          </a:xfrm>
        </p:grpSpPr>
        <p:sp>
          <p:nvSpPr>
            <p:cNvPr id="10" name="TextBox 9">
              <a:extLst>
                <a:ext uri="{FF2B5EF4-FFF2-40B4-BE49-F238E27FC236}">
                  <a16:creationId xmlns:a16="http://schemas.microsoft.com/office/drawing/2014/main" id="{2FCA12FA-756E-4130-885E-6AD41E614371}"/>
                </a:ext>
              </a:extLst>
            </p:cNvPr>
            <p:cNvSpPr txBox="1"/>
            <p:nvPr/>
          </p:nvSpPr>
          <p:spPr>
            <a:xfrm>
              <a:off x="4611142" y="3066209"/>
              <a:ext cx="4437318" cy="461665"/>
            </a:xfrm>
            <a:prstGeom prst="rect">
              <a:avLst/>
            </a:prstGeom>
            <a:noFill/>
          </p:spPr>
          <p:txBody>
            <a:bodyPr wrap="square" rtlCol="0">
              <a:spAutoFit/>
            </a:bodyPr>
            <a:lstStyle/>
            <a:p>
              <a:r>
                <a:rPr lang="en-US" sz="2400" dirty="0">
                  <a:solidFill>
                    <a:srgbClr val="00B050"/>
                  </a:solidFill>
                </a:rPr>
                <a:t>F</a:t>
              </a:r>
              <a:r>
                <a:rPr lang="en-US" sz="2400" baseline="-25000" dirty="0">
                  <a:solidFill>
                    <a:srgbClr val="00B050"/>
                  </a:solidFill>
                </a:rPr>
                <a:t>up</a:t>
              </a:r>
              <a:r>
                <a:rPr lang="en-US" sz="2400" dirty="0">
                  <a:solidFill>
                    <a:srgbClr val="00B050"/>
                  </a:solidFill>
                </a:rPr>
                <a:t> =  + Sin(34) </a:t>
              </a:r>
              <a:r>
                <a:rPr lang="en-US" sz="2400" dirty="0"/>
                <a:t>*</a:t>
              </a:r>
              <a:r>
                <a:rPr lang="en-US" sz="2400" dirty="0">
                  <a:solidFill>
                    <a:srgbClr val="00B050"/>
                  </a:solidFill>
                </a:rPr>
                <a:t> </a:t>
              </a:r>
              <a:r>
                <a:rPr lang="en-US" sz="2400" dirty="0"/>
                <a:t>F</a:t>
              </a:r>
              <a:r>
                <a:rPr lang="en-US" sz="2400" baseline="-25000" dirty="0"/>
                <a:t>AB</a:t>
              </a:r>
              <a:endParaRPr lang="en-US" sz="2400" dirty="0"/>
            </a:p>
          </p:txBody>
        </p:sp>
        <p:sp>
          <p:nvSpPr>
            <p:cNvPr id="25" name="TextBox 24">
              <a:extLst>
                <a:ext uri="{FF2B5EF4-FFF2-40B4-BE49-F238E27FC236}">
                  <a16:creationId xmlns:a16="http://schemas.microsoft.com/office/drawing/2014/main" id="{C86047AB-5871-4971-93AC-CD1976A153D0}"/>
                </a:ext>
              </a:extLst>
            </p:cNvPr>
            <p:cNvSpPr txBox="1"/>
            <p:nvPr/>
          </p:nvSpPr>
          <p:spPr>
            <a:xfrm>
              <a:off x="3978406" y="2056328"/>
              <a:ext cx="7599917" cy="830997"/>
            </a:xfrm>
            <a:prstGeom prst="rect">
              <a:avLst/>
            </a:prstGeom>
            <a:noFill/>
          </p:spPr>
          <p:txBody>
            <a:bodyPr wrap="square" rtlCol="0">
              <a:spAutoFit/>
            </a:bodyPr>
            <a:lstStyle/>
            <a:p>
              <a:r>
                <a:rPr lang="en-US" sz="2400" dirty="0"/>
                <a:t>However, using trigonometry we can express this upward force in terms of the force in Member AB.  This force is F</a:t>
              </a:r>
              <a:r>
                <a:rPr lang="en-US" sz="2400" baseline="-25000" dirty="0"/>
                <a:t>AB</a:t>
              </a:r>
              <a:r>
                <a:rPr lang="en-US" sz="2400" dirty="0"/>
                <a:t> . </a:t>
              </a:r>
            </a:p>
          </p:txBody>
        </p:sp>
        <p:grpSp>
          <p:nvGrpSpPr>
            <p:cNvPr id="3" name="Group 2">
              <a:extLst>
                <a:ext uri="{FF2B5EF4-FFF2-40B4-BE49-F238E27FC236}">
                  <a16:creationId xmlns:a16="http://schemas.microsoft.com/office/drawing/2014/main" id="{1ACCF563-A3F9-497D-BCD2-9049830BB275}"/>
                </a:ext>
              </a:extLst>
            </p:cNvPr>
            <p:cNvGrpSpPr/>
            <p:nvPr/>
          </p:nvGrpSpPr>
          <p:grpSpPr>
            <a:xfrm>
              <a:off x="613677" y="1373830"/>
              <a:ext cx="2226635" cy="1876142"/>
              <a:chOff x="613677" y="1373830"/>
              <a:chExt cx="2226635" cy="1876142"/>
            </a:xfrm>
          </p:grpSpPr>
          <p:sp>
            <p:nvSpPr>
              <p:cNvPr id="40" name="TextBox 39">
                <a:extLst>
                  <a:ext uri="{FF2B5EF4-FFF2-40B4-BE49-F238E27FC236}">
                    <a16:creationId xmlns:a16="http://schemas.microsoft.com/office/drawing/2014/main" id="{D258F86E-EEF7-4E53-A545-165D124A6A30}"/>
                  </a:ext>
                </a:extLst>
              </p:cNvPr>
              <p:cNvSpPr txBox="1"/>
              <p:nvPr/>
            </p:nvSpPr>
            <p:spPr>
              <a:xfrm rot="16200000">
                <a:off x="-93561" y="2081068"/>
                <a:ext cx="1876142" cy="461665"/>
              </a:xfrm>
              <a:prstGeom prst="rect">
                <a:avLst/>
              </a:prstGeom>
              <a:noFill/>
            </p:spPr>
            <p:txBody>
              <a:bodyPr wrap="square" rtlCol="0">
                <a:spAutoFit/>
              </a:bodyPr>
              <a:lstStyle/>
              <a:p>
                <a:r>
                  <a:rPr lang="en-US" sz="2400" dirty="0">
                    <a:solidFill>
                      <a:srgbClr val="00B050"/>
                    </a:solidFill>
                  </a:rPr>
                  <a:t> </a:t>
                </a:r>
                <a:r>
                  <a:rPr lang="en-US" dirty="0">
                    <a:solidFill>
                      <a:srgbClr val="00B050"/>
                    </a:solidFill>
                  </a:rPr>
                  <a:t>+ Sin(34) * F</a:t>
                </a:r>
                <a:r>
                  <a:rPr lang="en-US" baseline="-25000" dirty="0">
                    <a:solidFill>
                      <a:srgbClr val="00B050"/>
                    </a:solidFill>
                  </a:rPr>
                  <a:t>AB</a:t>
                </a:r>
                <a:endParaRPr lang="en-US" dirty="0"/>
              </a:p>
            </p:txBody>
          </p:sp>
          <p:cxnSp>
            <p:nvCxnSpPr>
              <p:cNvPr id="42" name="Straight Connector 41">
                <a:extLst>
                  <a:ext uri="{FF2B5EF4-FFF2-40B4-BE49-F238E27FC236}">
                    <a16:creationId xmlns:a16="http://schemas.microsoft.com/office/drawing/2014/main" id="{2606457E-A482-49AC-B0CE-35554EA9C09F}"/>
                  </a:ext>
                </a:extLst>
              </p:cNvPr>
              <p:cNvCxnSpPr/>
              <p:nvPr/>
            </p:nvCxnSpPr>
            <p:spPr>
              <a:xfrm>
                <a:off x="1365281" y="1871005"/>
                <a:ext cx="1475031"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60967BA-2D4F-4264-AEB3-8061FBF6F307}"/>
                  </a:ext>
                </a:extLst>
              </p:cNvPr>
              <p:cNvSpPr txBox="1"/>
              <p:nvPr/>
            </p:nvSpPr>
            <p:spPr>
              <a:xfrm>
                <a:off x="2120924" y="1861099"/>
                <a:ext cx="603424" cy="369332"/>
              </a:xfrm>
              <a:prstGeom prst="rect">
                <a:avLst/>
              </a:prstGeom>
              <a:noFill/>
            </p:spPr>
            <p:txBody>
              <a:bodyPr wrap="square" rtlCol="0">
                <a:spAutoFit/>
              </a:bodyPr>
              <a:lstStyle/>
              <a:p>
                <a:r>
                  <a:rPr lang="en-US" b="1" dirty="0"/>
                  <a:t>34</a:t>
                </a:r>
                <a:r>
                  <a:rPr lang="en-US" b="1" dirty="0">
                    <a:latin typeface="Calibri" panose="020F0502020204030204" pitchFamily="34" charset="0"/>
                    <a:cs typeface="Calibri" panose="020F0502020204030204" pitchFamily="34" charset="0"/>
                  </a:rPr>
                  <a:t>⁰</a:t>
                </a:r>
                <a:endParaRPr lang="en-US" b="1" dirty="0"/>
              </a:p>
            </p:txBody>
          </p:sp>
        </p:grpSp>
      </p:grpSp>
      <p:sp>
        <p:nvSpPr>
          <p:cNvPr id="44" name="TextBox 43">
            <a:extLst>
              <a:ext uri="{FF2B5EF4-FFF2-40B4-BE49-F238E27FC236}">
                <a16:creationId xmlns:a16="http://schemas.microsoft.com/office/drawing/2014/main" id="{62198357-1211-406C-B33A-43D8B0E34C82}"/>
              </a:ext>
            </a:extLst>
          </p:cNvPr>
          <p:cNvSpPr txBox="1"/>
          <p:nvPr/>
        </p:nvSpPr>
        <p:spPr>
          <a:xfrm>
            <a:off x="4017080" y="5463361"/>
            <a:ext cx="7561243" cy="830997"/>
          </a:xfrm>
          <a:prstGeom prst="rect">
            <a:avLst/>
          </a:prstGeom>
          <a:noFill/>
        </p:spPr>
        <p:txBody>
          <a:bodyPr wrap="square" rtlCol="0">
            <a:spAutoFit/>
          </a:bodyPr>
          <a:lstStyle/>
          <a:p>
            <a:r>
              <a:rPr lang="en-US" sz="2400" dirty="0"/>
              <a:t>We can apply a little algebra to determine the magnitude of F</a:t>
            </a:r>
            <a:r>
              <a:rPr lang="en-US" sz="2400" baseline="-25000" dirty="0"/>
              <a:t>AB</a:t>
            </a:r>
            <a:r>
              <a:rPr lang="en-US" sz="2400" baseline="-25000" dirty="0">
                <a:solidFill>
                  <a:srgbClr val="00B050"/>
                </a:solidFill>
              </a:rPr>
              <a:t> </a:t>
            </a:r>
            <a:r>
              <a:rPr lang="en-US" sz="2400" dirty="0"/>
              <a:t>…</a:t>
            </a:r>
            <a:r>
              <a:rPr lang="en-US" sz="2400" baseline="-25000" dirty="0">
                <a:solidFill>
                  <a:srgbClr val="00B050"/>
                </a:solidFill>
              </a:rPr>
              <a:t> </a:t>
            </a:r>
            <a:endParaRPr lang="en-US" sz="2400" dirty="0"/>
          </a:p>
        </p:txBody>
      </p:sp>
      <p:grpSp>
        <p:nvGrpSpPr>
          <p:cNvPr id="6" name="Group 5">
            <a:extLst>
              <a:ext uri="{FF2B5EF4-FFF2-40B4-BE49-F238E27FC236}">
                <a16:creationId xmlns:a16="http://schemas.microsoft.com/office/drawing/2014/main" id="{2751F31E-13F2-47B6-B65E-872086FAE45D}"/>
              </a:ext>
            </a:extLst>
          </p:cNvPr>
          <p:cNvGrpSpPr/>
          <p:nvPr/>
        </p:nvGrpSpPr>
        <p:grpSpPr>
          <a:xfrm>
            <a:off x="4017080" y="3698342"/>
            <a:ext cx="7019775" cy="1616158"/>
            <a:chOff x="4017080" y="3698342"/>
            <a:chExt cx="7019775" cy="1616158"/>
          </a:xfrm>
        </p:grpSpPr>
        <p:sp>
          <p:nvSpPr>
            <p:cNvPr id="20" name="TextBox 19">
              <a:extLst>
                <a:ext uri="{FF2B5EF4-FFF2-40B4-BE49-F238E27FC236}">
                  <a16:creationId xmlns:a16="http://schemas.microsoft.com/office/drawing/2014/main" id="{35F6708C-0CF0-4EE8-9BC8-5CE8722B1BEF}"/>
                </a:ext>
              </a:extLst>
            </p:cNvPr>
            <p:cNvSpPr txBox="1"/>
            <p:nvPr/>
          </p:nvSpPr>
          <p:spPr>
            <a:xfrm>
              <a:off x="4611142" y="4852835"/>
              <a:ext cx="5239435" cy="461665"/>
            </a:xfrm>
            <a:prstGeom prst="rect">
              <a:avLst/>
            </a:prstGeom>
            <a:noFill/>
          </p:spPr>
          <p:txBody>
            <a:bodyPr wrap="square" rtlCol="0">
              <a:spAutoFit/>
            </a:bodyPr>
            <a:lstStyle/>
            <a:p>
              <a:r>
                <a:rPr lang="en-US" sz="2400" dirty="0"/>
                <a:t>∑F</a:t>
              </a:r>
              <a:r>
                <a:rPr lang="en-US" sz="2400" baseline="-25000" dirty="0"/>
                <a:t>y</a:t>
              </a:r>
              <a:r>
                <a:rPr lang="en-US" sz="2400" dirty="0"/>
                <a:t>  =  (</a:t>
              </a:r>
              <a:r>
                <a:rPr lang="en-US" sz="2400" dirty="0">
                  <a:solidFill>
                    <a:srgbClr val="00B050"/>
                  </a:solidFill>
                </a:rPr>
                <a:t>+ Sin(34) </a:t>
              </a:r>
              <a:r>
                <a:rPr lang="en-US" sz="2400" dirty="0"/>
                <a:t>* F</a:t>
              </a:r>
              <a:r>
                <a:rPr lang="en-US" sz="2400" baseline="-25000" dirty="0"/>
                <a:t>AB</a:t>
              </a:r>
              <a:r>
                <a:rPr lang="en-US" sz="2400" dirty="0"/>
                <a:t>)  +  (</a:t>
              </a:r>
              <a:r>
                <a:rPr lang="en-US" sz="2400" dirty="0">
                  <a:solidFill>
                    <a:srgbClr val="FF0000"/>
                  </a:solidFill>
                </a:rPr>
                <a:t>- 1 </a:t>
              </a:r>
              <a:r>
                <a:rPr lang="en-US" sz="2400" dirty="0" err="1">
                  <a:solidFill>
                    <a:srgbClr val="FF0000"/>
                  </a:solidFill>
                </a:rPr>
                <a:t>lb</a:t>
              </a:r>
              <a:r>
                <a:rPr lang="en-US" sz="2400" dirty="0"/>
                <a:t>)  =   0</a:t>
              </a:r>
            </a:p>
          </p:txBody>
        </p:sp>
        <p:sp>
          <p:nvSpPr>
            <p:cNvPr id="24" name="TextBox 23">
              <a:extLst>
                <a:ext uri="{FF2B5EF4-FFF2-40B4-BE49-F238E27FC236}">
                  <a16:creationId xmlns:a16="http://schemas.microsoft.com/office/drawing/2014/main" id="{07DDA93F-EB63-46EE-A43E-21CF1485C888}"/>
                </a:ext>
              </a:extLst>
            </p:cNvPr>
            <p:cNvSpPr txBox="1"/>
            <p:nvPr/>
          </p:nvSpPr>
          <p:spPr>
            <a:xfrm>
              <a:off x="4017080" y="3698342"/>
              <a:ext cx="7019775" cy="461665"/>
            </a:xfrm>
            <a:prstGeom prst="rect">
              <a:avLst/>
            </a:prstGeom>
            <a:noFill/>
          </p:spPr>
          <p:txBody>
            <a:bodyPr wrap="square" rtlCol="0">
              <a:spAutoFit/>
            </a:bodyPr>
            <a:lstStyle/>
            <a:p>
              <a:r>
                <a:rPr lang="en-US" sz="2400" dirty="0"/>
                <a:t>Inserting the “forces” into the force equation yields:</a:t>
              </a:r>
            </a:p>
          </p:txBody>
        </p:sp>
        <p:sp>
          <p:nvSpPr>
            <p:cNvPr id="27" name="TextBox 26">
              <a:extLst>
                <a:ext uri="{FF2B5EF4-FFF2-40B4-BE49-F238E27FC236}">
                  <a16:creationId xmlns:a16="http://schemas.microsoft.com/office/drawing/2014/main" id="{F65E0E45-D554-467A-AE53-CC710F75B050}"/>
                </a:ext>
              </a:extLst>
            </p:cNvPr>
            <p:cNvSpPr txBox="1"/>
            <p:nvPr/>
          </p:nvSpPr>
          <p:spPr>
            <a:xfrm>
              <a:off x="4611142" y="4251698"/>
              <a:ext cx="4261170" cy="461665"/>
            </a:xfrm>
            <a:prstGeom prst="rect">
              <a:avLst/>
            </a:prstGeom>
            <a:noFill/>
          </p:spPr>
          <p:txBody>
            <a:bodyPr wrap="square" rtlCol="0">
              <a:spAutoFit/>
            </a:bodyPr>
            <a:lstStyle/>
            <a:p>
              <a:r>
                <a:rPr lang="en-US" sz="2400" dirty="0"/>
                <a:t>∑F</a:t>
              </a:r>
              <a:r>
                <a:rPr lang="en-US" sz="2400" baseline="-25000" dirty="0"/>
                <a:t>y</a:t>
              </a:r>
              <a:r>
                <a:rPr lang="en-US" sz="2400" dirty="0"/>
                <a:t>  =  (</a:t>
              </a:r>
              <a:r>
                <a:rPr lang="en-US" sz="2400" dirty="0">
                  <a:solidFill>
                    <a:srgbClr val="00B050"/>
                  </a:solidFill>
                </a:rPr>
                <a:t>+ F</a:t>
              </a:r>
              <a:r>
                <a:rPr lang="en-US" sz="2400" baseline="-25000" dirty="0">
                  <a:solidFill>
                    <a:srgbClr val="00B050"/>
                  </a:solidFill>
                </a:rPr>
                <a:t>up</a:t>
              </a:r>
              <a:r>
                <a:rPr lang="en-US" sz="2400" dirty="0"/>
                <a:t>)  +  (</a:t>
              </a:r>
              <a:r>
                <a:rPr lang="en-US" sz="2400" dirty="0">
                  <a:solidFill>
                    <a:srgbClr val="FF0000"/>
                  </a:solidFill>
                </a:rPr>
                <a:t>- F</a:t>
              </a:r>
              <a:r>
                <a:rPr lang="en-US" sz="2400" baseline="-25000" dirty="0">
                  <a:solidFill>
                    <a:srgbClr val="FF0000"/>
                  </a:solidFill>
                </a:rPr>
                <a:t>down</a:t>
              </a:r>
              <a:r>
                <a:rPr lang="en-US" sz="2400" dirty="0"/>
                <a:t>)  =   0</a:t>
              </a:r>
            </a:p>
          </p:txBody>
        </p:sp>
      </p:grpSp>
    </p:spTree>
    <p:extLst>
      <p:ext uri="{BB962C8B-B14F-4D97-AF65-F5344CB8AC3E}">
        <p14:creationId xmlns:p14="http://schemas.microsoft.com/office/powerpoint/2010/main" val="217965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302F0-F02D-44F2-9365-372F895D2E4C}"/>
              </a:ext>
            </a:extLst>
          </p:cNvPr>
          <p:cNvSpPr>
            <a:spLocks noGrp="1"/>
          </p:cNvSpPr>
          <p:nvPr>
            <p:ph type="sldNum" sz="quarter" idx="12"/>
          </p:nvPr>
        </p:nvSpPr>
        <p:spPr/>
        <p:txBody>
          <a:bodyPr/>
          <a:lstStyle/>
          <a:p>
            <a:fld id="{520DCC47-79FA-482E-96B5-4001151A635B}" type="slidenum">
              <a:rPr lang="en-US" smtClean="0"/>
              <a:t>16</a:t>
            </a:fld>
            <a:endParaRPr lang="en-US"/>
          </a:p>
        </p:txBody>
      </p:sp>
      <p:sp>
        <p:nvSpPr>
          <p:cNvPr id="16" name="TextBox 15">
            <a:extLst>
              <a:ext uri="{FF2B5EF4-FFF2-40B4-BE49-F238E27FC236}">
                <a16:creationId xmlns:a16="http://schemas.microsoft.com/office/drawing/2014/main" id="{4A4AE4C6-D971-483E-AA24-8E0A600BB13E}"/>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A</a:t>
            </a:r>
          </a:p>
        </p:txBody>
      </p:sp>
      <p:sp>
        <p:nvSpPr>
          <p:cNvPr id="20" name="TextBox 19">
            <a:extLst>
              <a:ext uri="{FF2B5EF4-FFF2-40B4-BE49-F238E27FC236}">
                <a16:creationId xmlns:a16="http://schemas.microsoft.com/office/drawing/2014/main" id="{35F6708C-0CF0-4EE8-9BC8-5CE8722B1BEF}"/>
              </a:ext>
            </a:extLst>
          </p:cNvPr>
          <p:cNvSpPr txBox="1"/>
          <p:nvPr/>
        </p:nvSpPr>
        <p:spPr>
          <a:xfrm>
            <a:off x="4357924" y="1424354"/>
            <a:ext cx="5239435" cy="461665"/>
          </a:xfrm>
          <a:prstGeom prst="rect">
            <a:avLst/>
          </a:prstGeom>
          <a:noFill/>
        </p:spPr>
        <p:txBody>
          <a:bodyPr wrap="square" rtlCol="0">
            <a:spAutoFit/>
          </a:bodyPr>
          <a:lstStyle/>
          <a:p>
            <a:r>
              <a:rPr lang="en-US" sz="2400" dirty="0"/>
              <a:t>(</a:t>
            </a:r>
            <a:r>
              <a:rPr lang="en-US" sz="2400" dirty="0">
                <a:solidFill>
                  <a:srgbClr val="00B050"/>
                </a:solidFill>
              </a:rPr>
              <a:t>+ Sin(34) * </a:t>
            </a:r>
            <a:r>
              <a:rPr lang="en-US" sz="2400" dirty="0"/>
              <a:t>F</a:t>
            </a:r>
            <a:r>
              <a:rPr lang="en-US" sz="2400" baseline="-25000" dirty="0"/>
              <a:t>AB</a:t>
            </a:r>
            <a:r>
              <a:rPr lang="en-US" sz="2400" dirty="0"/>
              <a:t>)  +  (</a:t>
            </a:r>
            <a:r>
              <a:rPr lang="en-US" sz="2400" dirty="0">
                <a:solidFill>
                  <a:srgbClr val="FF0000"/>
                </a:solidFill>
              </a:rPr>
              <a:t>- 1 </a:t>
            </a:r>
            <a:r>
              <a:rPr lang="en-US" sz="2400" dirty="0" err="1">
                <a:solidFill>
                  <a:srgbClr val="FF0000"/>
                </a:solidFill>
              </a:rPr>
              <a:t>lb</a:t>
            </a:r>
            <a:r>
              <a:rPr lang="en-US" sz="2400" dirty="0"/>
              <a:t>)  =   0</a:t>
            </a:r>
          </a:p>
        </p:txBody>
      </p:sp>
      <p:sp>
        <p:nvSpPr>
          <p:cNvPr id="29" name="Oval 28">
            <a:extLst>
              <a:ext uri="{FF2B5EF4-FFF2-40B4-BE49-F238E27FC236}">
                <a16:creationId xmlns:a16="http://schemas.microsoft.com/office/drawing/2014/main" id="{3447691D-DE1A-4059-927C-4A7B7643F136}"/>
              </a:ext>
            </a:extLst>
          </p:cNvPr>
          <p:cNvSpPr/>
          <p:nvPr/>
        </p:nvSpPr>
        <p:spPr>
          <a:xfrm>
            <a:off x="1056839" y="2831449"/>
            <a:ext cx="562707" cy="502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D6CC76BA-1ACC-442E-A4B4-2D3951DF5149}"/>
              </a:ext>
            </a:extLst>
          </p:cNvPr>
          <p:cNvCxnSpPr/>
          <p:nvPr/>
        </p:nvCxnSpPr>
        <p:spPr>
          <a:xfrm>
            <a:off x="1347306" y="3443142"/>
            <a:ext cx="0" cy="81974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265B32D-1A80-4A81-B1AD-2B925B2E1E95}"/>
              </a:ext>
            </a:extLst>
          </p:cNvPr>
          <p:cNvSpPr txBox="1"/>
          <p:nvPr/>
        </p:nvSpPr>
        <p:spPr>
          <a:xfrm>
            <a:off x="941678" y="4371664"/>
            <a:ext cx="1008728"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cxnSp>
        <p:nvCxnSpPr>
          <p:cNvPr id="32" name="Straight Arrow Connector 31">
            <a:extLst>
              <a:ext uri="{FF2B5EF4-FFF2-40B4-BE49-F238E27FC236}">
                <a16:creationId xmlns:a16="http://schemas.microsoft.com/office/drawing/2014/main" id="{CB646F09-2469-483C-8735-0A0A0A634238}"/>
              </a:ext>
            </a:extLst>
          </p:cNvPr>
          <p:cNvCxnSpPr>
            <a:cxnSpLocks/>
          </p:cNvCxnSpPr>
          <p:nvPr/>
        </p:nvCxnSpPr>
        <p:spPr>
          <a:xfrm flipH="1">
            <a:off x="1673471" y="3068841"/>
            <a:ext cx="1470071" cy="24618"/>
          </a:xfrm>
          <a:prstGeom prst="straightConnector1">
            <a:avLst/>
          </a:prstGeom>
          <a:ln w="762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EB914BF-53DD-4615-8914-072A1B743928}"/>
              </a:ext>
            </a:extLst>
          </p:cNvPr>
          <p:cNvSpPr txBox="1"/>
          <p:nvPr/>
        </p:nvSpPr>
        <p:spPr>
          <a:xfrm>
            <a:off x="2339833" y="3154018"/>
            <a:ext cx="887436" cy="461665"/>
          </a:xfrm>
          <a:prstGeom prst="rect">
            <a:avLst/>
          </a:prstGeom>
          <a:noFill/>
        </p:spPr>
        <p:txBody>
          <a:bodyPr wrap="square" rtlCol="0">
            <a:spAutoFit/>
          </a:bodyPr>
          <a:lstStyle/>
          <a:p>
            <a:r>
              <a:rPr lang="en-US" sz="2400" dirty="0">
                <a:solidFill>
                  <a:schemeClr val="bg1">
                    <a:lumMod val="65000"/>
                  </a:schemeClr>
                </a:solidFill>
              </a:rPr>
              <a:t>F</a:t>
            </a:r>
            <a:r>
              <a:rPr lang="en-US" sz="2400" baseline="-25000" dirty="0">
                <a:solidFill>
                  <a:schemeClr val="bg1">
                    <a:lumMod val="65000"/>
                  </a:schemeClr>
                </a:solidFill>
              </a:rPr>
              <a:t>AC</a:t>
            </a:r>
          </a:p>
        </p:txBody>
      </p:sp>
      <p:sp>
        <p:nvSpPr>
          <p:cNvPr id="34" name="TextBox 33">
            <a:extLst>
              <a:ext uri="{FF2B5EF4-FFF2-40B4-BE49-F238E27FC236}">
                <a16:creationId xmlns:a16="http://schemas.microsoft.com/office/drawing/2014/main" id="{238D4351-E477-4462-AEB7-D6AFB28DD1A1}"/>
              </a:ext>
            </a:extLst>
          </p:cNvPr>
          <p:cNvSpPr txBox="1"/>
          <p:nvPr/>
        </p:nvSpPr>
        <p:spPr>
          <a:xfrm>
            <a:off x="2068145" y="2522204"/>
            <a:ext cx="786235"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35" name="TextBox 34">
            <a:extLst>
              <a:ext uri="{FF2B5EF4-FFF2-40B4-BE49-F238E27FC236}">
                <a16:creationId xmlns:a16="http://schemas.microsoft.com/office/drawing/2014/main" id="{6D4BA973-E9BE-4259-A149-E1BC893D143B}"/>
              </a:ext>
            </a:extLst>
          </p:cNvPr>
          <p:cNvSpPr txBox="1"/>
          <p:nvPr/>
        </p:nvSpPr>
        <p:spPr>
          <a:xfrm>
            <a:off x="1624427" y="1963994"/>
            <a:ext cx="887436" cy="461665"/>
          </a:xfrm>
          <a:prstGeom prst="rect">
            <a:avLst/>
          </a:prstGeom>
          <a:noFill/>
        </p:spPr>
        <p:txBody>
          <a:bodyPr wrap="square" rtlCol="0">
            <a:spAutoFit/>
          </a:bodyPr>
          <a:lstStyle/>
          <a:p>
            <a:r>
              <a:rPr lang="en-US" sz="2400" dirty="0"/>
              <a:t>F</a:t>
            </a:r>
            <a:r>
              <a:rPr lang="en-US" sz="2400" baseline="-25000" dirty="0"/>
              <a:t>AB</a:t>
            </a:r>
          </a:p>
        </p:txBody>
      </p:sp>
      <p:cxnSp>
        <p:nvCxnSpPr>
          <p:cNvPr id="36" name="Straight Arrow Connector 35">
            <a:extLst>
              <a:ext uri="{FF2B5EF4-FFF2-40B4-BE49-F238E27FC236}">
                <a16:creationId xmlns:a16="http://schemas.microsoft.com/office/drawing/2014/main" id="{427E7318-ACD5-4226-95DF-75508B815D59}"/>
              </a:ext>
            </a:extLst>
          </p:cNvPr>
          <p:cNvCxnSpPr>
            <a:cxnSpLocks/>
          </p:cNvCxnSpPr>
          <p:nvPr/>
        </p:nvCxnSpPr>
        <p:spPr>
          <a:xfrm flipV="1">
            <a:off x="1591833" y="1800665"/>
            <a:ext cx="1432721" cy="108666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B7D9F157-D5D1-4897-9CF1-F0CB7AB5CCA9}"/>
              </a:ext>
            </a:extLst>
          </p:cNvPr>
          <p:cNvGrpSpPr/>
          <p:nvPr/>
        </p:nvGrpSpPr>
        <p:grpSpPr>
          <a:xfrm>
            <a:off x="1352714" y="1419093"/>
            <a:ext cx="589342" cy="1595362"/>
            <a:chOff x="3111157" y="1420595"/>
            <a:chExt cx="589342" cy="1595362"/>
          </a:xfrm>
        </p:grpSpPr>
        <p:cxnSp>
          <p:nvCxnSpPr>
            <p:cNvPr id="38" name="Straight Arrow Connector 37">
              <a:extLst>
                <a:ext uri="{FF2B5EF4-FFF2-40B4-BE49-F238E27FC236}">
                  <a16:creationId xmlns:a16="http://schemas.microsoft.com/office/drawing/2014/main" id="{0AA16DAB-A8D5-4646-BE0E-5BE89ABD7181}"/>
                </a:ext>
              </a:extLst>
            </p:cNvPr>
            <p:cNvCxnSpPr>
              <a:cxnSpLocks/>
            </p:cNvCxnSpPr>
            <p:nvPr/>
          </p:nvCxnSpPr>
          <p:spPr>
            <a:xfrm flipH="1" flipV="1">
              <a:off x="3111157" y="1835360"/>
              <a:ext cx="1" cy="1180597"/>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19B65BFC-F4B7-417A-8DB0-C38EEEF29CF9}"/>
                </a:ext>
              </a:extLst>
            </p:cNvPr>
            <p:cNvSpPr txBox="1"/>
            <p:nvPr/>
          </p:nvSpPr>
          <p:spPr>
            <a:xfrm>
              <a:off x="3137792" y="1420595"/>
              <a:ext cx="562707" cy="461665"/>
            </a:xfrm>
            <a:prstGeom prst="rect">
              <a:avLst/>
            </a:prstGeom>
            <a:noFill/>
          </p:spPr>
          <p:txBody>
            <a:bodyPr wrap="square" rtlCol="0">
              <a:spAutoFit/>
            </a:bodyPr>
            <a:lstStyle/>
            <a:p>
              <a:r>
                <a:rPr lang="en-US" sz="2400" dirty="0">
                  <a:solidFill>
                    <a:srgbClr val="00B050"/>
                  </a:solidFill>
                </a:rPr>
                <a:t>F</a:t>
              </a:r>
              <a:r>
                <a:rPr lang="en-US" sz="2400" baseline="-25000" dirty="0">
                  <a:solidFill>
                    <a:srgbClr val="00B050"/>
                  </a:solidFill>
                </a:rPr>
                <a:t>up</a:t>
              </a:r>
              <a:endParaRPr lang="en-US" sz="2400" dirty="0"/>
            </a:p>
          </p:txBody>
        </p:sp>
      </p:grpSp>
      <p:sp>
        <p:nvSpPr>
          <p:cNvPr id="40" name="TextBox 39">
            <a:extLst>
              <a:ext uri="{FF2B5EF4-FFF2-40B4-BE49-F238E27FC236}">
                <a16:creationId xmlns:a16="http://schemas.microsoft.com/office/drawing/2014/main" id="{D258F86E-EEF7-4E53-A545-165D124A6A30}"/>
              </a:ext>
            </a:extLst>
          </p:cNvPr>
          <p:cNvSpPr txBox="1"/>
          <p:nvPr/>
        </p:nvSpPr>
        <p:spPr>
          <a:xfrm rot="16200000">
            <a:off x="-93561" y="2081068"/>
            <a:ext cx="1876142" cy="461665"/>
          </a:xfrm>
          <a:prstGeom prst="rect">
            <a:avLst/>
          </a:prstGeom>
          <a:noFill/>
        </p:spPr>
        <p:txBody>
          <a:bodyPr wrap="square" rtlCol="0">
            <a:spAutoFit/>
          </a:bodyPr>
          <a:lstStyle/>
          <a:p>
            <a:r>
              <a:rPr lang="en-US" sz="2400" dirty="0">
                <a:solidFill>
                  <a:srgbClr val="00B050"/>
                </a:solidFill>
              </a:rPr>
              <a:t> </a:t>
            </a:r>
            <a:r>
              <a:rPr lang="en-US" dirty="0">
                <a:solidFill>
                  <a:srgbClr val="00B050"/>
                </a:solidFill>
              </a:rPr>
              <a:t>+ Sin(34) * F</a:t>
            </a:r>
            <a:r>
              <a:rPr lang="en-US" baseline="-25000" dirty="0">
                <a:solidFill>
                  <a:srgbClr val="00B050"/>
                </a:solidFill>
              </a:rPr>
              <a:t>AB</a:t>
            </a:r>
            <a:endParaRPr lang="en-US" dirty="0"/>
          </a:p>
        </p:txBody>
      </p:sp>
      <p:cxnSp>
        <p:nvCxnSpPr>
          <p:cNvPr id="42" name="Straight Connector 41">
            <a:extLst>
              <a:ext uri="{FF2B5EF4-FFF2-40B4-BE49-F238E27FC236}">
                <a16:creationId xmlns:a16="http://schemas.microsoft.com/office/drawing/2014/main" id="{2606457E-A482-49AC-B0CE-35554EA9C09F}"/>
              </a:ext>
            </a:extLst>
          </p:cNvPr>
          <p:cNvCxnSpPr/>
          <p:nvPr/>
        </p:nvCxnSpPr>
        <p:spPr>
          <a:xfrm>
            <a:off x="1365281" y="1871005"/>
            <a:ext cx="1475031"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60967BA-2D4F-4264-AEB3-8061FBF6F307}"/>
              </a:ext>
            </a:extLst>
          </p:cNvPr>
          <p:cNvSpPr txBox="1"/>
          <p:nvPr/>
        </p:nvSpPr>
        <p:spPr>
          <a:xfrm>
            <a:off x="2120924" y="1861099"/>
            <a:ext cx="603424" cy="369332"/>
          </a:xfrm>
          <a:prstGeom prst="rect">
            <a:avLst/>
          </a:prstGeom>
          <a:noFill/>
        </p:spPr>
        <p:txBody>
          <a:bodyPr wrap="square" rtlCol="0">
            <a:spAutoFit/>
          </a:bodyPr>
          <a:lstStyle/>
          <a:p>
            <a:r>
              <a:rPr lang="en-US" b="1" dirty="0"/>
              <a:t>34</a:t>
            </a:r>
            <a:r>
              <a:rPr lang="en-US" b="1" dirty="0">
                <a:latin typeface="Calibri" panose="020F0502020204030204" pitchFamily="34" charset="0"/>
                <a:cs typeface="Calibri" panose="020F0502020204030204" pitchFamily="34" charset="0"/>
              </a:rPr>
              <a:t>⁰</a:t>
            </a:r>
            <a:endParaRPr lang="en-US" b="1" dirty="0"/>
          </a:p>
        </p:txBody>
      </p:sp>
      <p:sp>
        <p:nvSpPr>
          <p:cNvPr id="26" name="TextBox 25">
            <a:extLst>
              <a:ext uri="{FF2B5EF4-FFF2-40B4-BE49-F238E27FC236}">
                <a16:creationId xmlns:a16="http://schemas.microsoft.com/office/drawing/2014/main" id="{B59AB979-5424-4866-AA3E-5FC80BF2FDC8}"/>
              </a:ext>
            </a:extLst>
          </p:cNvPr>
          <p:cNvSpPr txBox="1"/>
          <p:nvPr/>
        </p:nvSpPr>
        <p:spPr>
          <a:xfrm>
            <a:off x="4357924" y="2080181"/>
            <a:ext cx="4476587" cy="461665"/>
          </a:xfrm>
          <a:prstGeom prst="rect">
            <a:avLst/>
          </a:prstGeom>
          <a:noFill/>
        </p:spPr>
        <p:txBody>
          <a:bodyPr wrap="square" rtlCol="0">
            <a:spAutoFit/>
          </a:bodyPr>
          <a:lstStyle/>
          <a:p>
            <a:r>
              <a:rPr lang="en-US" sz="2400" dirty="0"/>
              <a:t>(</a:t>
            </a:r>
            <a:r>
              <a:rPr lang="en-US" sz="2400" dirty="0">
                <a:solidFill>
                  <a:srgbClr val="00B050"/>
                </a:solidFill>
              </a:rPr>
              <a:t>+ 0.56 </a:t>
            </a:r>
            <a:r>
              <a:rPr lang="en-US" sz="2400" dirty="0"/>
              <a:t>F</a:t>
            </a:r>
            <a:r>
              <a:rPr lang="en-US" sz="2400" baseline="-25000" dirty="0"/>
              <a:t>AB</a:t>
            </a:r>
            <a:r>
              <a:rPr lang="en-US" sz="2400" dirty="0"/>
              <a:t>)  =  (</a:t>
            </a:r>
            <a:r>
              <a:rPr lang="en-US" sz="2400" dirty="0">
                <a:solidFill>
                  <a:srgbClr val="FF0000"/>
                </a:solidFill>
              </a:rPr>
              <a:t>+ 1 </a:t>
            </a:r>
            <a:r>
              <a:rPr lang="en-US" sz="2400" dirty="0" err="1">
                <a:solidFill>
                  <a:srgbClr val="FF0000"/>
                </a:solidFill>
              </a:rPr>
              <a:t>lb</a:t>
            </a:r>
            <a:r>
              <a:rPr lang="en-US" sz="2400" dirty="0"/>
              <a:t>)</a:t>
            </a:r>
          </a:p>
        </p:txBody>
      </p:sp>
      <p:sp>
        <p:nvSpPr>
          <p:cNvPr id="27" name="TextBox 26">
            <a:extLst>
              <a:ext uri="{FF2B5EF4-FFF2-40B4-BE49-F238E27FC236}">
                <a16:creationId xmlns:a16="http://schemas.microsoft.com/office/drawing/2014/main" id="{3E94D57C-5006-4520-AD79-0055E5E39A0E}"/>
              </a:ext>
            </a:extLst>
          </p:cNvPr>
          <p:cNvSpPr txBox="1"/>
          <p:nvPr/>
        </p:nvSpPr>
        <p:spPr>
          <a:xfrm>
            <a:off x="4332759" y="2696461"/>
            <a:ext cx="4797174" cy="461665"/>
          </a:xfrm>
          <a:prstGeom prst="rect">
            <a:avLst/>
          </a:prstGeom>
          <a:noFill/>
        </p:spPr>
        <p:txBody>
          <a:bodyPr wrap="square" rtlCol="0">
            <a:spAutoFit/>
          </a:bodyPr>
          <a:lstStyle/>
          <a:p>
            <a:r>
              <a:rPr lang="en-US" sz="2400" dirty="0"/>
              <a:t>F</a:t>
            </a:r>
            <a:r>
              <a:rPr lang="en-US" sz="2400" baseline="-25000" dirty="0"/>
              <a:t>AB</a:t>
            </a:r>
            <a:r>
              <a:rPr lang="en-US" sz="2400" dirty="0"/>
              <a:t>  =  (</a:t>
            </a:r>
            <a:r>
              <a:rPr lang="en-US" sz="2400" dirty="0">
                <a:solidFill>
                  <a:srgbClr val="FF0000"/>
                </a:solidFill>
              </a:rPr>
              <a:t>+ 1 </a:t>
            </a:r>
            <a:r>
              <a:rPr lang="en-US" sz="2400" dirty="0" err="1">
                <a:solidFill>
                  <a:srgbClr val="FF0000"/>
                </a:solidFill>
              </a:rPr>
              <a:t>lb</a:t>
            </a:r>
            <a:r>
              <a:rPr lang="en-US" sz="2400" dirty="0"/>
              <a:t>)  /  (0.56) </a:t>
            </a:r>
          </a:p>
        </p:txBody>
      </p:sp>
      <p:sp>
        <p:nvSpPr>
          <p:cNvPr id="28" name="TextBox 27">
            <a:extLst>
              <a:ext uri="{FF2B5EF4-FFF2-40B4-BE49-F238E27FC236}">
                <a16:creationId xmlns:a16="http://schemas.microsoft.com/office/drawing/2014/main" id="{2DBEBC5A-44C8-48B0-B01F-CD461EE6186C}"/>
              </a:ext>
            </a:extLst>
          </p:cNvPr>
          <p:cNvSpPr txBox="1"/>
          <p:nvPr/>
        </p:nvSpPr>
        <p:spPr>
          <a:xfrm>
            <a:off x="4332759" y="4031614"/>
            <a:ext cx="7019775" cy="830997"/>
          </a:xfrm>
          <a:prstGeom prst="rect">
            <a:avLst/>
          </a:prstGeom>
          <a:noFill/>
        </p:spPr>
        <p:txBody>
          <a:bodyPr wrap="square" rtlCol="0">
            <a:spAutoFit/>
          </a:bodyPr>
          <a:lstStyle/>
          <a:p>
            <a:r>
              <a:rPr lang="en-US" sz="2400" dirty="0"/>
              <a:t>F</a:t>
            </a:r>
            <a:r>
              <a:rPr lang="en-US" sz="2400" baseline="-25000" dirty="0"/>
              <a:t>AB</a:t>
            </a:r>
            <a:r>
              <a:rPr lang="en-US" sz="2400" dirty="0"/>
              <a:t> is ultimately what we want since it tells us the magnitude of the force in Member AB.</a:t>
            </a:r>
          </a:p>
        </p:txBody>
      </p:sp>
      <p:sp>
        <p:nvSpPr>
          <p:cNvPr id="41" name="TextBox 40">
            <a:extLst>
              <a:ext uri="{FF2B5EF4-FFF2-40B4-BE49-F238E27FC236}">
                <a16:creationId xmlns:a16="http://schemas.microsoft.com/office/drawing/2014/main" id="{90842B7B-68A4-4528-88D4-7033D31698AF}"/>
              </a:ext>
            </a:extLst>
          </p:cNvPr>
          <p:cNvSpPr txBox="1"/>
          <p:nvPr/>
        </p:nvSpPr>
        <p:spPr>
          <a:xfrm>
            <a:off x="4332758" y="4973532"/>
            <a:ext cx="7383961" cy="830997"/>
          </a:xfrm>
          <a:prstGeom prst="rect">
            <a:avLst/>
          </a:prstGeom>
          <a:noFill/>
        </p:spPr>
        <p:txBody>
          <a:bodyPr wrap="square" rtlCol="0">
            <a:spAutoFit/>
          </a:bodyPr>
          <a:lstStyle/>
          <a:p>
            <a:r>
              <a:rPr lang="en-US" sz="2400" dirty="0"/>
              <a:t>Since the math used to generate F</a:t>
            </a:r>
            <a:r>
              <a:rPr lang="en-US" sz="2400" baseline="-25000" dirty="0"/>
              <a:t>AB</a:t>
            </a:r>
            <a:r>
              <a:rPr lang="en-US" sz="2400" dirty="0"/>
              <a:t> results in a positive (+) value for F</a:t>
            </a:r>
            <a:r>
              <a:rPr lang="en-US" sz="2400" baseline="-25000" dirty="0"/>
              <a:t>AB</a:t>
            </a:r>
            <a:r>
              <a:rPr lang="en-US" sz="2400" dirty="0"/>
              <a:t> the sense we selected is correct.</a:t>
            </a:r>
          </a:p>
        </p:txBody>
      </p:sp>
      <p:sp>
        <p:nvSpPr>
          <p:cNvPr id="45" name="TextBox 44">
            <a:extLst>
              <a:ext uri="{FF2B5EF4-FFF2-40B4-BE49-F238E27FC236}">
                <a16:creationId xmlns:a16="http://schemas.microsoft.com/office/drawing/2014/main" id="{A70760E6-51F0-4369-B556-8BD7F83224E5}"/>
              </a:ext>
            </a:extLst>
          </p:cNvPr>
          <p:cNvSpPr txBox="1"/>
          <p:nvPr/>
        </p:nvSpPr>
        <p:spPr>
          <a:xfrm>
            <a:off x="4332758" y="3328090"/>
            <a:ext cx="4797174" cy="461665"/>
          </a:xfrm>
          <a:prstGeom prst="rect">
            <a:avLst/>
          </a:prstGeom>
          <a:noFill/>
        </p:spPr>
        <p:txBody>
          <a:bodyPr wrap="square" rtlCol="0">
            <a:spAutoFit/>
          </a:bodyPr>
          <a:lstStyle/>
          <a:p>
            <a:r>
              <a:rPr lang="en-US" sz="2400" b="1" dirty="0"/>
              <a:t>F</a:t>
            </a:r>
            <a:r>
              <a:rPr lang="en-US" sz="2400" b="1" baseline="-25000" dirty="0"/>
              <a:t>AB</a:t>
            </a:r>
            <a:r>
              <a:rPr lang="en-US" sz="2400" b="1" dirty="0"/>
              <a:t>  =  1.8 </a:t>
            </a:r>
            <a:r>
              <a:rPr lang="en-US" sz="2400" b="1" dirty="0" err="1"/>
              <a:t>lb</a:t>
            </a:r>
            <a:endParaRPr lang="en-US" sz="2400" b="1" dirty="0"/>
          </a:p>
        </p:txBody>
      </p:sp>
    </p:spTree>
    <p:extLst>
      <p:ext uri="{BB962C8B-B14F-4D97-AF65-F5344CB8AC3E}">
        <p14:creationId xmlns:p14="http://schemas.microsoft.com/office/powerpoint/2010/main" val="1614539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41" grpId="0"/>
      <p:bldP spid="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302F0-F02D-44F2-9365-372F895D2E4C}"/>
              </a:ext>
            </a:extLst>
          </p:cNvPr>
          <p:cNvSpPr>
            <a:spLocks noGrp="1"/>
          </p:cNvSpPr>
          <p:nvPr>
            <p:ph type="sldNum" sz="quarter" idx="12"/>
          </p:nvPr>
        </p:nvSpPr>
        <p:spPr/>
        <p:txBody>
          <a:bodyPr/>
          <a:lstStyle/>
          <a:p>
            <a:fld id="{520DCC47-79FA-482E-96B5-4001151A635B}" type="slidenum">
              <a:rPr lang="en-US" smtClean="0"/>
              <a:t>17</a:t>
            </a:fld>
            <a:endParaRPr lang="en-US"/>
          </a:p>
        </p:txBody>
      </p:sp>
      <p:sp>
        <p:nvSpPr>
          <p:cNvPr id="16" name="TextBox 15">
            <a:extLst>
              <a:ext uri="{FF2B5EF4-FFF2-40B4-BE49-F238E27FC236}">
                <a16:creationId xmlns:a16="http://schemas.microsoft.com/office/drawing/2014/main" id="{4A4AE4C6-D971-483E-AA24-8E0A600BB13E}"/>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A</a:t>
            </a:r>
          </a:p>
        </p:txBody>
      </p:sp>
      <p:sp>
        <p:nvSpPr>
          <p:cNvPr id="29" name="Oval 28">
            <a:extLst>
              <a:ext uri="{FF2B5EF4-FFF2-40B4-BE49-F238E27FC236}">
                <a16:creationId xmlns:a16="http://schemas.microsoft.com/office/drawing/2014/main" id="{3447691D-DE1A-4059-927C-4A7B7643F136}"/>
              </a:ext>
            </a:extLst>
          </p:cNvPr>
          <p:cNvSpPr/>
          <p:nvPr/>
        </p:nvSpPr>
        <p:spPr>
          <a:xfrm>
            <a:off x="1056839" y="2831449"/>
            <a:ext cx="562707" cy="502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D6CC76BA-1ACC-442E-A4B4-2D3951DF5149}"/>
              </a:ext>
            </a:extLst>
          </p:cNvPr>
          <p:cNvCxnSpPr/>
          <p:nvPr/>
        </p:nvCxnSpPr>
        <p:spPr>
          <a:xfrm>
            <a:off x="1347306" y="3443142"/>
            <a:ext cx="0" cy="81974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265B32D-1A80-4A81-B1AD-2B925B2E1E95}"/>
              </a:ext>
            </a:extLst>
          </p:cNvPr>
          <p:cNvSpPr txBox="1"/>
          <p:nvPr/>
        </p:nvSpPr>
        <p:spPr>
          <a:xfrm>
            <a:off x="941678" y="4371664"/>
            <a:ext cx="1008728"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cxnSp>
        <p:nvCxnSpPr>
          <p:cNvPr id="32" name="Straight Arrow Connector 31">
            <a:extLst>
              <a:ext uri="{FF2B5EF4-FFF2-40B4-BE49-F238E27FC236}">
                <a16:creationId xmlns:a16="http://schemas.microsoft.com/office/drawing/2014/main" id="{CB646F09-2469-483C-8735-0A0A0A634238}"/>
              </a:ext>
            </a:extLst>
          </p:cNvPr>
          <p:cNvCxnSpPr>
            <a:cxnSpLocks/>
          </p:cNvCxnSpPr>
          <p:nvPr/>
        </p:nvCxnSpPr>
        <p:spPr>
          <a:xfrm flipH="1">
            <a:off x="1673471" y="3068841"/>
            <a:ext cx="1470071" cy="2461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238D4351-E477-4462-AEB7-D6AFB28DD1A1}"/>
              </a:ext>
            </a:extLst>
          </p:cNvPr>
          <p:cNvSpPr txBox="1"/>
          <p:nvPr/>
        </p:nvSpPr>
        <p:spPr>
          <a:xfrm>
            <a:off x="2068145" y="2522204"/>
            <a:ext cx="786235"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35" name="TextBox 34">
            <a:extLst>
              <a:ext uri="{FF2B5EF4-FFF2-40B4-BE49-F238E27FC236}">
                <a16:creationId xmlns:a16="http://schemas.microsoft.com/office/drawing/2014/main" id="{6D4BA973-E9BE-4259-A149-E1BC893D143B}"/>
              </a:ext>
            </a:extLst>
          </p:cNvPr>
          <p:cNvSpPr txBox="1"/>
          <p:nvPr/>
        </p:nvSpPr>
        <p:spPr>
          <a:xfrm>
            <a:off x="814850" y="1976176"/>
            <a:ext cx="1680840" cy="461665"/>
          </a:xfrm>
          <a:prstGeom prst="rect">
            <a:avLst/>
          </a:prstGeom>
          <a:noFill/>
        </p:spPr>
        <p:txBody>
          <a:bodyPr wrap="square" rtlCol="0">
            <a:spAutoFit/>
          </a:bodyPr>
          <a:lstStyle/>
          <a:p>
            <a:r>
              <a:rPr lang="en-US" sz="2400" dirty="0"/>
              <a:t>F</a:t>
            </a:r>
            <a:r>
              <a:rPr lang="en-US" sz="2400" baseline="-25000" dirty="0"/>
              <a:t>AB </a:t>
            </a:r>
            <a:r>
              <a:rPr lang="en-US" sz="2400" dirty="0"/>
              <a:t>= 1.8 </a:t>
            </a:r>
            <a:r>
              <a:rPr lang="en-US" sz="2400" dirty="0" err="1"/>
              <a:t>lb</a:t>
            </a:r>
            <a:endParaRPr lang="en-US" sz="2400" dirty="0"/>
          </a:p>
        </p:txBody>
      </p:sp>
      <p:cxnSp>
        <p:nvCxnSpPr>
          <p:cNvPr id="36" name="Straight Arrow Connector 35">
            <a:extLst>
              <a:ext uri="{FF2B5EF4-FFF2-40B4-BE49-F238E27FC236}">
                <a16:creationId xmlns:a16="http://schemas.microsoft.com/office/drawing/2014/main" id="{427E7318-ACD5-4226-95DF-75508B815D59}"/>
              </a:ext>
            </a:extLst>
          </p:cNvPr>
          <p:cNvCxnSpPr>
            <a:cxnSpLocks/>
          </p:cNvCxnSpPr>
          <p:nvPr/>
        </p:nvCxnSpPr>
        <p:spPr>
          <a:xfrm flipV="1">
            <a:off x="1591833" y="1800665"/>
            <a:ext cx="1432721" cy="108666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DBEBC5A-44C8-48B0-B01F-CD461EE6186C}"/>
              </a:ext>
            </a:extLst>
          </p:cNvPr>
          <p:cNvSpPr txBox="1"/>
          <p:nvPr/>
        </p:nvSpPr>
        <p:spPr>
          <a:xfrm>
            <a:off x="4107676" y="1258755"/>
            <a:ext cx="7019775" cy="830997"/>
          </a:xfrm>
          <a:prstGeom prst="rect">
            <a:avLst/>
          </a:prstGeom>
          <a:noFill/>
        </p:spPr>
        <p:txBody>
          <a:bodyPr wrap="square" rtlCol="0">
            <a:spAutoFit/>
          </a:bodyPr>
          <a:lstStyle/>
          <a:p>
            <a:r>
              <a:rPr lang="en-US" sz="2400" dirty="0"/>
              <a:t>The next step is to analyze the horizontal (X-direction) forces at Point A.  </a:t>
            </a:r>
          </a:p>
        </p:txBody>
      </p:sp>
      <p:grpSp>
        <p:nvGrpSpPr>
          <p:cNvPr id="5" name="Group 4">
            <a:extLst>
              <a:ext uri="{FF2B5EF4-FFF2-40B4-BE49-F238E27FC236}">
                <a16:creationId xmlns:a16="http://schemas.microsoft.com/office/drawing/2014/main" id="{AD03F89B-538C-4A19-B094-7890C003122C}"/>
              </a:ext>
            </a:extLst>
          </p:cNvPr>
          <p:cNvGrpSpPr/>
          <p:nvPr/>
        </p:nvGrpSpPr>
        <p:grpSpPr>
          <a:xfrm>
            <a:off x="2339833" y="2163948"/>
            <a:ext cx="8816010" cy="1569660"/>
            <a:chOff x="2339833" y="2163948"/>
            <a:chExt cx="8816010" cy="1569660"/>
          </a:xfrm>
        </p:grpSpPr>
        <p:sp>
          <p:nvSpPr>
            <p:cNvPr id="33" name="TextBox 32">
              <a:extLst>
                <a:ext uri="{FF2B5EF4-FFF2-40B4-BE49-F238E27FC236}">
                  <a16:creationId xmlns:a16="http://schemas.microsoft.com/office/drawing/2014/main" id="{1EB914BF-53DD-4615-8914-072A1B743928}"/>
                </a:ext>
              </a:extLst>
            </p:cNvPr>
            <p:cNvSpPr txBox="1"/>
            <p:nvPr/>
          </p:nvSpPr>
          <p:spPr>
            <a:xfrm>
              <a:off x="2339833" y="3154018"/>
              <a:ext cx="887436" cy="461665"/>
            </a:xfrm>
            <a:prstGeom prst="rect">
              <a:avLst/>
            </a:prstGeom>
            <a:noFill/>
          </p:spPr>
          <p:txBody>
            <a:bodyPr wrap="square" rtlCol="0">
              <a:spAutoFit/>
            </a:bodyPr>
            <a:lstStyle/>
            <a:p>
              <a:r>
                <a:rPr lang="en-US" sz="2400" dirty="0"/>
                <a:t>F</a:t>
              </a:r>
              <a:r>
                <a:rPr lang="en-US" sz="2400" baseline="-25000" dirty="0"/>
                <a:t>AC</a:t>
              </a:r>
            </a:p>
          </p:txBody>
        </p:sp>
        <p:sp>
          <p:nvSpPr>
            <p:cNvPr id="45" name="TextBox 44">
              <a:extLst>
                <a:ext uri="{FF2B5EF4-FFF2-40B4-BE49-F238E27FC236}">
                  <a16:creationId xmlns:a16="http://schemas.microsoft.com/office/drawing/2014/main" id="{0A62A00E-C661-46BB-91E1-611CA3D39FFF}"/>
                </a:ext>
              </a:extLst>
            </p:cNvPr>
            <p:cNvSpPr txBox="1"/>
            <p:nvPr/>
          </p:nvSpPr>
          <p:spPr>
            <a:xfrm>
              <a:off x="4136068" y="2163948"/>
              <a:ext cx="7019775" cy="1569660"/>
            </a:xfrm>
            <a:prstGeom prst="rect">
              <a:avLst/>
            </a:prstGeom>
            <a:noFill/>
          </p:spPr>
          <p:txBody>
            <a:bodyPr wrap="square" rtlCol="0">
              <a:spAutoFit/>
            </a:bodyPr>
            <a:lstStyle/>
            <a:p>
              <a:r>
                <a:rPr lang="en-US" sz="2400" dirty="0"/>
                <a:t>In our original diagram we had already defined force F</a:t>
              </a:r>
              <a:r>
                <a:rPr lang="en-US" sz="2400" baseline="-25000" dirty="0"/>
                <a:t>AC</a:t>
              </a:r>
              <a:r>
                <a:rPr lang="en-US" sz="2400" dirty="0"/>
                <a:t> as being generated by the horizontal Member AC.  We defined (guessed?) it as a left-pointing force so it is a negative (-) force.</a:t>
              </a:r>
            </a:p>
          </p:txBody>
        </p:sp>
      </p:grpSp>
      <p:grpSp>
        <p:nvGrpSpPr>
          <p:cNvPr id="4" name="Group 3">
            <a:extLst>
              <a:ext uri="{FF2B5EF4-FFF2-40B4-BE49-F238E27FC236}">
                <a16:creationId xmlns:a16="http://schemas.microsoft.com/office/drawing/2014/main" id="{2BF3ED36-41F6-4215-8A24-9EC415A4697A}"/>
              </a:ext>
            </a:extLst>
          </p:cNvPr>
          <p:cNvGrpSpPr/>
          <p:nvPr/>
        </p:nvGrpSpPr>
        <p:grpSpPr>
          <a:xfrm>
            <a:off x="1722096" y="2983869"/>
            <a:ext cx="9281698" cy="2788485"/>
            <a:chOff x="1722096" y="2983869"/>
            <a:chExt cx="9281698" cy="2788485"/>
          </a:xfrm>
        </p:grpSpPr>
        <p:sp>
          <p:nvSpPr>
            <p:cNvPr id="46" name="TextBox 45">
              <a:extLst>
                <a:ext uri="{FF2B5EF4-FFF2-40B4-BE49-F238E27FC236}">
                  <a16:creationId xmlns:a16="http://schemas.microsoft.com/office/drawing/2014/main" id="{429AEB51-1749-4E9E-805D-C2E783A894E1}"/>
                </a:ext>
              </a:extLst>
            </p:cNvPr>
            <p:cNvSpPr txBox="1"/>
            <p:nvPr/>
          </p:nvSpPr>
          <p:spPr>
            <a:xfrm>
              <a:off x="4107676" y="3833362"/>
              <a:ext cx="6896118" cy="1938992"/>
            </a:xfrm>
            <a:prstGeom prst="rect">
              <a:avLst/>
            </a:prstGeom>
            <a:noFill/>
          </p:spPr>
          <p:txBody>
            <a:bodyPr wrap="square" rtlCol="0">
              <a:spAutoFit/>
            </a:bodyPr>
            <a:lstStyle/>
            <a:p>
              <a:r>
                <a:rPr lang="en-US" sz="2400" dirty="0"/>
                <a:t>The diagonal Member AB is also pulling on Point A.  This force is the </a:t>
              </a:r>
              <a:r>
                <a:rPr lang="en-US" sz="2400" dirty="0">
                  <a:solidFill>
                    <a:srgbClr val="00B0F0"/>
                  </a:solidFill>
                </a:rPr>
                <a:t>horizontal component of F</a:t>
              </a:r>
              <a:r>
                <a:rPr lang="en-US" sz="2400" baseline="-25000" dirty="0">
                  <a:solidFill>
                    <a:srgbClr val="00B0F0"/>
                  </a:solidFill>
                </a:rPr>
                <a:t>AB</a:t>
              </a:r>
              <a:r>
                <a:rPr lang="en-US" sz="2400" dirty="0"/>
                <a:t>.  We already determined that F</a:t>
              </a:r>
              <a:r>
                <a:rPr lang="en-US" sz="2400" baseline="-25000" dirty="0"/>
                <a:t>AB</a:t>
              </a:r>
              <a:r>
                <a:rPr lang="en-US" sz="2400" dirty="0"/>
                <a:t> was pointing towards the right, so the component will also point towards the right.  As such, it is a positive (+) force.</a:t>
              </a:r>
            </a:p>
          </p:txBody>
        </p:sp>
        <p:cxnSp>
          <p:nvCxnSpPr>
            <p:cNvPr id="18" name="Straight Arrow Connector 17">
              <a:extLst>
                <a:ext uri="{FF2B5EF4-FFF2-40B4-BE49-F238E27FC236}">
                  <a16:creationId xmlns:a16="http://schemas.microsoft.com/office/drawing/2014/main" id="{846887C8-28FA-4876-A19F-D8E207073ADE}"/>
                </a:ext>
              </a:extLst>
            </p:cNvPr>
            <p:cNvCxnSpPr>
              <a:cxnSpLocks/>
            </p:cNvCxnSpPr>
            <p:nvPr/>
          </p:nvCxnSpPr>
          <p:spPr>
            <a:xfrm>
              <a:off x="1722096" y="2983869"/>
              <a:ext cx="1421446" cy="0"/>
            </a:xfrm>
            <a:prstGeom prst="straightConnector1">
              <a:avLst/>
            </a:prstGeom>
            <a:ln w="7620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127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302F0-F02D-44F2-9365-372F895D2E4C}"/>
              </a:ext>
            </a:extLst>
          </p:cNvPr>
          <p:cNvSpPr>
            <a:spLocks noGrp="1"/>
          </p:cNvSpPr>
          <p:nvPr>
            <p:ph type="sldNum" sz="quarter" idx="12"/>
          </p:nvPr>
        </p:nvSpPr>
        <p:spPr>
          <a:xfrm>
            <a:off x="8610600" y="6449338"/>
            <a:ext cx="2743200" cy="365125"/>
          </a:xfrm>
        </p:spPr>
        <p:txBody>
          <a:bodyPr/>
          <a:lstStyle/>
          <a:p>
            <a:fld id="{520DCC47-79FA-482E-96B5-4001151A635B}" type="slidenum">
              <a:rPr lang="en-US" smtClean="0"/>
              <a:t>18</a:t>
            </a:fld>
            <a:endParaRPr lang="en-US"/>
          </a:p>
        </p:txBody>
      </p:sp>
      <p:sp>
        <p:nvSpPr>
          <p:cNvPr id="16" name="TextBox 15">
            <a:extLst>
              <a:ext uri="{FF2B5EF4-FFF2-40B4-BE49-F238E27FC236}">
                <a16:creationId xmlns:a16="http://schemas.microsoft.com/office/drawing/2014/main" id="{4A4AE4C6-D971-483E-AA24-8E0A600BB13E}"/>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A</a:t>
            </a:r>
          </a:p>
        </p:txBody>
      </p:sp>
      <p:sp>
        <p:nvSpPr>
          <p:cNvPr id="29" name="Oval 28">
            <a:extLst>
              <a:ext uri="{FF2B5EF4-FFF2-40B4-BE49-F238E27FC236}">
                <a16:creationId xmlns:a16="http://schemas.microsoft.com/office/drawing/2014/main" id="{3447691D-DE1A-4059-927C-4A7B7643F136}"/>
              </a:ext>
            </a:extLst>
          </p:cNvPr>
          <p:cNvSpPr/>
          <p:nvPr/>
        </p:nvSpPr>
        <p:spPr>
          <a:xfrm>
            <a:off x="1056839" y="2831449"/>
            <a:ext cx="562707" cy="502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D6CC76BA-1ACC-442E-A4B4-2D3951DF5149}"/>
              </a:ext>
            </a:extLst>
          </p:cNvPr>
          <p:cNvCxnSpPr/>
          <p:nvPr/>
        </p:nvCxnSpPr>
        <p:spPr>
          <a:xfrm>
            <a:off x="1347306" y="3443142"/>
            <a:ext cx="0" cy="81974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265B32D-1A80-4A81-B1AD-2B925B2E1E95}"/>
              </a:ext>
            </a:extLst>
          </p:cNvPr>
          <p:cNvSpPr txBox="1"/>
          <p:nvPr/>
        </p:nvSpPr>
        <p:spPr>
          <a:xfrm>
            <a:off x="941678" y="4371664"/>
            <a:ext cx="1008728"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cxnSp>
        <p:nvCxnSpPr>
          <p:cNvPr id="32" name="Straight Arrow Connector 31">
            <a:extLst>
              <a:ext uri="{FF2B5EF4-FFF2-40B4-BE49-F238E27FC236}">
                <a16:creationId xmlns:a16="http://schemas.microsoft.com/office/drawing/2014/main" id="{CB646F09-2469-483C-8735-0A0A0A634238}"/>
              </a:ext>
            </a:extLst>
          </p:cNvPr>
          <p:cNvCxnSpPr>
            <a:cxnSpLocks/>
          </p:cNvCxnSpPr>
          <p:nvPr/>
        </p:nvCxnSpPr>
        <p:spPr>
          <a:xfrm flipH="1">
            <a:off x="1673471" y="3068841"/>
            <a:ext cx="1470071" cy="2461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EB914BF-53DD-4615-8914-072A1B743928}"/>
              </a:ext>
            </a:extLst>
          </p:cNvPr>
          <p:cNvSpPr txBox="1"/>
          <p:nvPr/>
        </p:nvSpPr>
        <p:spPr>
          <a:xfrm>
            <a:off x="2339833" y="3154018"/>
            <a:ext cx="887436" cy="461665"/>
          </a:xfrm>
          <a:prstGeom prst="rect">
            <a:avLst/>
          </a:prstGeom>
          <a:noFill/>
        </p:spPr>
        <p:txBody>
          <a:bodyPr wrap="square" rtlCol="0">
            <a:spAutoFit/>
          </a:bodyPr>
          <a:lstStyle/>
          <a:p>
            <a:r>
              <a:rPr lang="en-US" sz="2400" dirty="0"/>
              <a:t>F</a:t>
            </a:r>
            <a:r>
              <a:rPr lang="en-US" sz="2400" baseline="-25000" dirty="0"/>
              <a:t>AC</a:t>
            </a:r>
          </a:p>
        </p:txBody>
      </p:sp>
      <p:sp>
        <p:nvSpPr>
          <p:cNvPr id="34" name="TextBox 33">
            <a:extLst>
              <a:ext uri="{FF2B5EF4-FFF2-40B4-BE49-F238E27FC236}">
                <a16:creationId xmlns:a16="http://schemas.microsoft.com/office/drawing/2014/main" id="{238D4351-E477-4462-AEB7-D6AFB28DD1A1}"/>
              </a:ext>
            </a:extLst>
          </p:cNvPr>
          <p:cNvSpPr txBox="1"/>
          <p:nvPr/>
        </p:nvSpPr>
        <p:spPr>
          <a:xfrm>
            <a:off x="2068145" y="2522204"/>
            <a:ext cx="786235"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35" name="TextBox 34">
            <a:extLst>
              <a:ext uri="{FF2B5EF4-FFF2-40B4-BE49-F238E27FC236}">
                <a16:creationId xmlns:a16="http://schemas.microsoft.com/office/drawing/2014/main" id="{6D4BA973-E9BE-4259-A149-E1BC893D143B}"/>
              </a:ext>
            </a:extLst>
          </p:cNvPr>
          <p:cNvSpPr txBox="1"/>
          <p:nvPr/>
        </p:nvSpPr>
        <p:spPr>
          <a:xfrm>
            <a:off x="814850" y="1976176"/>
            <a:ext cx="1680840" cy="461665"/>
          </a:xfrm>
          <a:prstGeom prst="rect">
            <a:avLst/>
          </a:prstGeom>
          <a:noFill/>
        </p:spPr>
        <p:txBody>
          <a:bodyPr wrap="square" rtlCol="0">
            <a:spAutoFit/>
          </a:bodyPr>
          <a:lstStyle/>
          <a:p>
            <a:r>
              <a:rPr lang="en-US" sz="2400" dirty="0"/>
              <a:t>F</a:t>
            </a:r>
            <a:r>
              <a:rPr lang="en-US" sz="2400" baseline="-25000" dirty="0"/>
              <a:t>AB </a:t>
            </a:r>
            <a:r>
              <a:rPr lang="en-US" sz="2400" dirty="0"/>
              <a:t>= 1.8 </a:t>
            </a:r>
            <a:r>
              <a:rPr lang="en-US" sz="2400" dirty="0" err="1"/>
              <a:t>lb</a:t>
            </a:r>
            <a:endParaRPr lang="en-US" sz="2400" dirty="0"/>
          </a:p>
        </p:txBody>
      </p:sp>
      <p:cxnSp>
        <p:nvCxnSpPr>
          <p:cNvPr id="36" name="Straight Arrow Connector 35">
            <a:extLst>
              <a:ext uri="{FF2B5EF4-FFF2-40B4-BE49-F238E27FC236}">
                <a16:creationId xmlns:a16="http://schemas.microsoft.com/office/drawing/2014/main" id="{427E7318-ACD5-4226-95DF-75508B815D59}"/>
              </a:ext>
            </a:extLst>
          </p:cNvPr>
          <p:cNvCxnSpPr>
            <a:cxnSpLocks/>
          </p:cNvCxnSpPr>
          <p:nvPr/>
        </p:nvCxnSpPr>
        <p:spPr>
          <a:xfrm flipV="1">
            <a:off x="1591833" y="1800665"/>
            <a:ext cx="1432721" cy="108666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D5BB84B-61C3-4975-B949-145A23EEA13E}"/>
              </a:ext>
            </a:extLst>
          </p:cNvPr>
          <p:cNvCxnSpPr>
            <a:cxnSpLocks/>
          </p:cNvCxnSpPr>
          <p:nvPr/>
        </p:nvCxnSpPr>
        <p:spPr>
          <a:xfrm>
            <a:off x="1722096" y="2983869"/>
            <a:ext cx="1421446" cy="0"/>
          </a:xfrm>
          <a:prstGeom prst="straightConnector1">
            <a:avLst/>
          </a:prstGeom>
          <a:ln w="762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06A287E-320C-49D2-9082-C0383C4A74FC}"/>
              </a:ext>
            </a:extLst>
          </p:cNvPr>
          <p:cNvCxnSpPr>
            <a:cxnSpLocks/>
          </p:cNvCxnSpPr>
          <p:nvPr/>
        </p:nvCxnSpPr>
        <p:spPr>
          <a:xfrm>
            <a:off x="3056942" y="1897591"/>
            <a:ext cx="9124" cy="1001307"/>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EBF2F094-EED3-4CC4-B136-BB00DBCCD47C}"/>
              </a:ext>
            </a:extLst>
          </p:cNvPr>
          <p:cNvGrpSpPr/>
          <p:nvPr/>
        </p:nvGrpSpPr>
        <p:grpSpPr>
          <a:xfrm>
            <a:off x="1613761" y="2641537"/>
            <a:ext cx="9513687" cy="1319611"/>
            <a:chOff x="1613761" y="2641537"/>
            <a:chExt cx="9513687" cy="1319611"/>
          </a:xfrm>
        </p:grpSpPr>
        <p:sp>
          <p:nvSpPr>
            <p:cNvPr id="28" name="TextBox 27">
              <a:extLst>
                <a:ext uri="{FF2B5EF4-FFF2-40B4-BE49-F238E27FC236}">
                  <a16:creationId xmlns:a16="http://schemas.microsoft.com/office/drawing/2014/main" id="{2DBEBC5A-44C8-48B0-B01F-CD461EE6186C}"/>
                </a:ext>
              </a:extLst>
            </p:cNvPr>
            <p:cNvSpPr txBox="1"/>
            <p:nvPr/>
          </p:nvSpPr>
          <p:spPr>
            <a:xfrm>
              <a:off x="4107673" y="2641537"/>
              <a:ext cx="7019775" cy="461665"/>
            </a:xfrm>
            <a:prstGeom prst="rect">
              <a:avLst/>
            </a:prstGeom>
            <a:noFill/>
          </p:spPr>
          <p:txBody>
            <a:bodyPr wrap="square" rtlCol="0">
              <a:spAutoFit/>
            </a:bodyPr>
            <a:lstStyle/>
            <a:p>
              <a:r>
                <a:rPr lang="en-US" sz="2400" dirty="0"/>
                <a:t>Inserting the forces into the force equation yields:</a:t>
              </a:r>
            </a:p>
          </p:txBody>
        </p:sp>
        <p:sp>
          <p:nvSpPr>
            <p:cNvPr id="24" name="TextBox 23">
              <a:extLst>
                <a:ext uri="{FF2B5EF4-FFF2-40B4-BE49-F238E27FC236}">
                  <a16:creationId xmlns:a16="http://schemas.microsoft.com/office/drawing/2014/main" id="{1CCAB850-3895-4ACD-B684-FE200E93215E}"/>
                </a:ext>
              </a:extLst>
            </p:cNvPr>
            <p:cNvSpPr txBox="1"/>
            <p:nvPr/>
          </p:nvSpPr>
          <p:spPr>
            <a:xfrm>
              <a:off x="4846813" y="3182167"/>
              <a:ext cx="5767845" cy="461665"/>
            </a:xfrm>
            <a:prstGeom prst="rect">
              <a:avLst/>
            </a:prstGeom>
            <a:noFill/>
          </p:spPr>
          <p:txBody>
            <a:bodyPr wrap="square" rtlCol="0">
              <a:spAutoFit/>
            </a:bodyPr>
            <a:lstStyle/>
            <a:p>
              <a:r>
                <a:rPr lang="en-US" sz="2400" dirty="0"/>
                <a:t>∑F</a:t>
              </a:r>
              <a:r>
                <a:rPr lang="en-US" sz="2400" baseline="-25000" dirty="0"/>
                <a:t>x</a:t>
              </a:r>
              <a:r>
                <a:rPr lang="en-US" sz="2400" dirty="0"/>
                <a:t>  =  (</a:t>
              </a:r>
              <a:r>
                <a:rPr lang="en-US" sz="2400" dirty="0">
                  <a:solidFill>
                    <a:srgbClr val="00B050"/>
                  </a:solidFill>
                </a:rPr>
                <a:t> </a:t>
              </a:r>
              <a:r>
                <a:rPr lang="en-US" sz="2400" dirty="0">
                  <a:solidFill>
                    <a:srgbClr val="00B0F0"/>
                  </a:solidFill>
                </a:rPr>
                <a:t>+ Cos (34) * F</a:t>
              </a:r>
              <a:r>
                <a:rPr lang="en-US" sz="2400" baseline="-25000" dirty="0">
                  <a:solidFill>
                    <a:srgbClr val="00B0F0"/>
                  </a:solidFill>
                </a:rPr>
                <a:t>AB</a:t>
              </a:r>
              <a:r>
                <a:rPr lang="en-US" sz="2400" dirty="0">
                  <a:solidFill>
                    <a:srgbClr val="00B050"/>
                  </a:solidFill>
                </a:rPr>
                <a:t> </a:t>
              </a:r>
              <a:r>
                <a:rPr lang="en-US" sz="2400" dirty="0"/>
                <a:t>)  +  ( - F</a:t>
              </a:r>
              <a:r>
                <a:rPr lang="en-US" sz="2400" baseline="-25000" dirty="0"/>
                <a:t>AC </a:t>
              </a:r>
              <a:r>
                <a:rPr lang="en-US" sz="2400" dirty="0"/>
                <a:t>)  =   0 </a:t>
              </a:r>
            </a:p>
          </p:txBody>
        </p:sp>
        <p:sp>
          <p:nvSpPr>
            <p:cNvPr id="37" name="TextBox 36">
              <a:extLst>
                <a:ext uri="{FF2B5EF4-FFF2-40B4-BE49-F238E27FC236}">
                  <a16:creationId xmlns:a16="http://schemas.microsoft.com/office/drawing/2014/main" id="{D2C847C3-E8DD-42D4-A3C4-5A42BAA39FD7}"/>
                </a:ext>
              </a:extLst>
            </p:cNvPr>
            <p:cNvSpPr txBox="1"/>
            <p:nvPr/>
          </p:nvSpPr>
          <p:spPr>
            <a:xfrm>
              <a:off x="1613761" y="3499483"/>
              <a:ext cx="1876142" cy="461665"/>
            </a:xfrm>
            <a:prstGeom prst="rect">
              <a:avLst/>
            </a:prstGeom>
            <a:noFill/>
          </p:spPr>
          <p:txBody>
            <a:bodyPr wrap="square" rtlCol="0">
              <a:spAutoFit/>
            </a:bodyPr>
            <a:lstStyle/>
            <a:p>
              <a:r>
                <a:rPr lang="en-US" sz="2400" dirty="0">
                  <a:solidFill>
                    <a:srgbClr val="00B050"/>
                  </a:solidFill>
                </a:rPr>
                <a:t> </a:t>
              </a:r>
              <a:r>
                <a:rPr lang="en-US" dirty="0">
                  <a:solidFill>
                    <a:srgbClr val="00B0F0"/>
                  </a:solidFill>
                </a:rPr>
                <a:t>+ Cos (34) * F</a:t>
              </a:r>
              <a:r>
                <a:rPr lang="en-US" baseline="-25000" dirty="0">
                  <a:solidFill>
                    <a:srgbClr val="00B0F0"/>
                  </a:solidFill>
                </a:rPr>
                <a:t>AB</a:t>
              </a:r>
              <a:endParaRPr lang="en-US" dirty="0">
                <a:solidFill>
                  <a:srgbClr val="00B0F0"/>
                </a:solidFill>
              </a:endParaRPr>
            </a:p>
          </p:txBody>
        </p:sp>
      </p:grpSp>
      <p:grpSp>
        <p:nvGrpSpPr>
          <p:cNvPr id="4" name="Group 3">
            <a:extLst>
              <a:ext uri="{FF2B5EF4-FFF2-40B4-BE49-F238E27FC236}">
                <a16:creationId xmlns:a16="http://schemas.microsoft.com/office/drawing/2014/main" id="{44081BF3-164E-4387-B539-42FD92A57C42}"/>
              </a:ext>
            </a:extLst>
          </p:cNvPr>
          <p:cNvGrpSpPr/>
          <p:nvPr/>
        </p:nvGrpSpPr>
        <p:grpSpPr>
          <a:xfrm>
            <a:off x="4107673" y="3847484"/>
            <a:ext cx="5416152" cy="1016566"/>
            <a:chOff x="4107673" y="3754496"/>
            <a:chExt cx="5416152" cy="1016566"/>
          </a:xfrm>
        </p:grpSpPr>
        <p:sp>
          <p:nvSpPr>
            <p:cNvPr id="38" name="TextBox 37">
              <a:extLst>
                <a:ext uri="{FF2B5EF4-FFF2-40B4-BE49-F238E27FC236}">
                  <a16:creationId xmlns:a16="http://schemas.microsoft.com/office/drawing/2014/main" id="{6F1C93FF-9B57-4AAC-86EF-69CDEAF14190}"/>
                </a:ext>
              </a:extLst>
            </p:cNvPr>
            <p:cNvSpPr txBox="1"/>
            <p:nvPr/>
          </p:nvSpPr>
          <p:spPr>
            <a:xfrm>
              <a:off x="4848815" y="4309397"/>
              <a:ext cx="4164130" cy="461665"/>
            </a:xfrm>
            <a:prstGeom prst="rect">
              <a:avLst/>
            </a:prstGeom>
            <a:noFill/>
          </p:spPr>
          <p:txBody>
            <a:bodyPr wrap="square" rtlCol="0">
              <a:spAutoFit/>
            </a:bodyPr>
            <a:lstStyle/>
            <a:p>
              <a:r>
                <a:rPr lang="en-US" sz="2400" dirty="0"/>
                <a:t>(</a:t>
              </a:r>
              <a:r>
                <a:rPr lang="en-US" sz="2400" dirty="0">
                  <a:solidFill>
                    <a:srgbClr val="00B050"/>
                  </a:solidFill>
                </a:rPr>
                <a:t> </a:t>
              </a:r>
              <a:r>
                <a:rPr lang="en-US" sz="2400" dirty="0">
                  <a:solidFill>
                    <a:srgbClr val="00B0F0"/>
                  </a:solidFill>
                </a:rPr>
                <a:t>+ Cos (34) * F</a:t>
              </a:r>
              <a:r>
                <a:rPr lang="en-US" sz="2400" baseline="-25000" dirty="0">
                  <a:solidFill>
                    <a:srgbClr val="00B0F0"/>
                  </a:solidFill>
                </a:rPr>
                <a:t>AB</a:t>
              </a:r>
              <a:r>
                <a:rPr lang="en-US" sz="2400" dirty="0">
                  <a:solidFill>
                    <a:srgbClr val="00B050"/>
                  </a:solidFill>
                </a:rPr>
                <a:t> </a:t>
              </a:r>
              <a:r>
                <a:rPr lang="en-US" sz="2400" dirty="0"/>
                <a:t>)   =  (</a:t>
              </a:r>
              <a:r>
                <a:rPr lang="en-US" sz="2400" dirty="0">
                  <a:solidFill>
                    <a:srgbClr val="C00000"/>
                  </a:solidFill>
                </a:rPr>
                <a:t> </a:t>
              </a:r>
              <a:r>
                <a:rPr lang="en-US" sz="2400" dirty="0"/>
                <a:t>+ F</a:t>
              </a:r>
              <a:r>
                <a:rPr lang="en-US" sz="2400" baseline="-25000" dirty="0"/>
                <a:t>AC </a:t>
              </a:r>
              <a:r>
                <a:rPr lang="en-US" sz="2400" dirty="0"/>
                <a:t>)</a:t>
              </a:r>
            </a:p>
          </p:txBody>
        </p:sp>
        <p:sp>
          <p:nvSpPr>
            <p:cNvPr id="39" name="TextBox 38">
              <a:extLst>
                <a:ext uri="{FF2B5EF4-FFF2-40B4-BE49-F238E27FC236}">
                  <a16:creationId xmlns:a16="http://schemas.microsoft.com/office/drawing/2014/main" id="{AC7D6258-8026-4ED2-A1C9-76391218D449}"/>
                </a:ext>
              </a:extLst>
            </p:cNvPr>
            <p:cNvSpPr txBox="1"/>
            <p:nvPr/>
          </p:nvSpPr>
          <p:spPr>
            <a:xfrm>
              <a:off x="4107673" y="3754496"/>
              <a:ext cx="5416152" cy="461665"/>
            </a:xfrm>
            <a:prstGeom prst="rect">
              <a:avLst/>
            </a:prstGeom>
            <a:noFill/>
          </p:spPr>
          <p:txBody>
            <a:bodyPr wrap="square" rtlCol="0">
              <a:spAutoFit/>
            </a:bodyPr>
            <a:lstStyle/>
            <a:p>
              <a:r>
                <a:rPr lang="en-US" sz="2400" dirty="0"/>
                <a:t>Performing some simple algebra yields:</a:t>
              </a:r>
            </a:p>
          </p:txBody>
        </p:sp>
      </p:grpSp>
      <p:sp>
        <p:nvSpPr>
          <p:cNvPr id="40" name="TextBox 39">
            <a:extLst>
              <a:ext uri="{FF2B5EF4-FFF2-40B4-BE49-F238E27FC236}">
                <a16:creationId xmlns:a16="http://schemas.microsoft.com/office/drawing/2014/main" id="{848AA824-C807-47D2-8FEE-CDCF9FC45A48}"/>
              </a:ext>
            </a:extLst>
          </p:cNvPr>
          <p:cNvSpPr txBox="1"/>
          <p:nvPr/>
        </p:nvSpPr>
        <p:spPr>
          <a:xfrm>
            <a:off x="4848815" y="5020748"/>
            <a:ext cx="4164130" cy="461665"/>
          </a:xfrm>
          <a:prstGeom prst="rect">
            <a:avLst/>
          </a:prstGeom>
          <a:noFill/>
        </p:spPr>
        <p:txBody>
          <a:bodyPr wrap="square" rtlCol="0">
            <a:spAutoFit/>
          </a:bodyPr>
          <a:lstStyle/>
          <a:p>
            <a:r>
              <a:rPr lang="en-US" sz="2400" dirty="0"/>
              <a:t>(</a:t>
            </a:r>
            <a:r>
              <a:rPr lang="en-US" sz="2400" dirty="0">
                <a:solidFill>
                  <a:srgbClr val="00B050"/>
                </a:solidFill>
              </a:rPr>
              <a:t> </a:t>
            </a:r>
            <a:r>
              <a:rPr lang="en-US" sz="2400" dirty="0">
                <a:solidFill>
                  <a:srgbClr val="00B0F0"/>
                </a:solidFill>
              </a:rPr>
              <a:t>+ .83  *  1.8 </a:t>
            </a:r>
            <a:r>
              <a:rPr lang="en-US" sz="2400" dirty="0" err="1">
                <a:solidFill>
                  <a:srgbClr val="00B0F0"/>
                </a:solidFill>
              </a:rPr>
              <a:t>lbs</a:t>
            </a:r>
            <a:r>
              <a:rPr lang="en-US" sz="2400" dirty="0">
                <a:solidFill>
                  <a:srgbClr val="00B0F0"/>
                </a:solidFill>
              </a:rPr>
              <a:t> </a:t>
            </a:r>
            <a:r>
              <a:rPr lang="en-US" sz="2400" dirty="0"/>
              <a:t>)   =  ( + F</a:t>
            </a:r>
            <a:r>
              <a:rPr lang="en-US" sz="2400" baseline="-25000" dirty="0"/>
              <a:t>AC </a:t>
            </a:r>
            <a:r>
              <a:rPr lang="en-US" sz="2400" dirty="0"/>
              <a:t>)</a:t>
            </a:r>
          </a:p>
        </p:txBody>
      </p:sp>
      <p:sp>
        <p:nvSpPr>
          <p:cNvPr id="41" name="TextBox 40">
            <a:extLst>
              <a:ext uri="{FF2B5EF4-FFF2-40B4-BE49-F238E27FC236}">
                <a16:creationId xmlns:a16="http://schemas.microsoft.com/office/drawing/2014/main" id="{9F2C965C-A93D-4DC4-9717-3F089B6291C1}"/>
              </a:ext>
            </a:extLst>
          </p:cNvPr>
          <p:cNvSpPr txBox="1"/>
          <p:nvPr/>
        </p:nvSpPr>
        <p:spPr>
          <a:xfrm>
            <a:off x="4846813" y="5576091"/>
            <a:ext cx="3531083" cy="461665"/>
          </a:xfrm>
          <a:prstGeom prst="rect">
            <a:avLst/>
          </a:prstGeom>
          <a:noFill/>
        </p:spPr>
        <p:txBody>
          <a:bodyPr wrap="square" rtlCol="0">
            <a:spAutoFit/>
          </a:bodyPr>
          <a:lstStyle/>
          <a:p>
            <a:r>
              <a:rPr lang="en-US" sz="2400" b="1" dirty="0"/>
              <a:t>F</a:t>
            </a:r>
            <a:r>
              <a:rPr lang="en-US" sz="2400" b="1" baseline="-25000" dirty="0"/>
              <a:t>AC</a:t>
            </a:r>
            <a:r>
              <a:rPr lang="en-US" sz="2400" b="1" dirty="0"/>
              <a:t>   =   1.5 </a:t>
            </a:r>
            <a:r>
              <a:rPr lang="en-US" sz="2400" b="1" dirty="0" err="1"/>
              <a:t>lbs</a:t>
            </a:r>
            <a:endParaRPr lang="en-US" sz="2400" b="1" dirty="0"/>
          </a:p>
        </p:txBody>
      </p:sp>
      <p:grpSp>
        <p:nvGrpSpPr>
          <p:cNvPr id="22" name="Group 21">
            <a:extLst>
              <a:ext uri="{FF2B5EF4-FFF2-40B4-BE49-F238E27FC236}">
                <a16:creationId xmlns:a16="http://schemas.microsoft.com/office/drawing/2014/main" id="{E6C17BDD-2CD1-4848-8FBA-D523D90003FD}"/>
              </a:ext>
            </a:extLst>
          </p:cNvPr>
          <p:cNvGrpSpPr/>
          <p:nvPr/>
        </p:nvGrpSpPr>
        <p:grpSpPr>
          <a:xfrm>
            <a:off x="4107673" y="1076876"/>
            <a:ext cx="7559801" cy="1302231"/>
            <a:chOff x="3952692" y="2444395"/>
            <a:chExt cx="7019775" cy="1302231"/>
          </a:xfrm>
        </p:grpSpPr>
        <p:sp>
          <p:nvSpPr>
            <p:cNvPr id="23" name="TextBox 22">
              <a:extLst>
                <a:ext uri="{FF2B5EF4-FFF2-40B4-BE49-F238E27FC236}">
                  <a16:creationId xmlns:a16="http://schemas.microsoft.com/office/drawing/2014/main" id="{971E594B-804A-4BA6-ADE7-F618DF71F8AB}"/>
                </a:ext>
              </a:extLst>
            </p:cNvPr>
            <p:cNvSpPr txBox="1"/>
            <p:nvPr/>
          </p:nvSpPr>
          <p:spPr>
            <a:xfrm>
              <a:off x="3952692" y="2444395"/>
              <a:ext cx="7019775" cy="830997"/>
            </a:xfrm>
            <a:prstGeom prst="rect">
              <a:avLst/>
            </a:prstGeom>
            <a:noFill/>
          </p:spPr>
          <p:txBody>
            <a:bodyPr wrap="square" rtlCol="0">
              <a:spAutoFit/>
            </a:bodyPr>
            <a:lstStyle/>
            <a:p>
              <a:r>
                <a:rPr lang="en-US" sz="2400" dirty="0"/>
                <a:t>As was done in the Y-direction, the X-direction forces are summed and set equal to zero. </a:t>
              </a:r>
            </a:p>
          </p:txBody>
        </p:sp>
        <p:sp>
          <p:nvSpPr>
            <p:cNvPr id="25" name="TextBox 24">
              <a:extLst>
                <a:ext uri="{FF2B5EF4-FFF2-40B4-BE49-F238E27FC236}">
                  <a16:creationId xmlns:a16="http://schemas.microsoft.com/office/drawing/2014/main" id="{984C83FC-72B5-4F56-9CE5-555F9EBC54CD}"/>
                </a:ext>
              </a:extLst>
            </p:cNvPr>
            <p:cNvSpPr txBox="1"/>
            <p:nvPr/>
          </p:nvSpPr>
          <p:spPr>
            <a:xfrm>
              <a:off x="4715232" y="3284961"/>
              <a:ext cx="2303486" cy="461665"/>
            </a:xfrm>
            <a:prstGeom prst="rect">
              <a:avLst/>
            </a:prstGeom>
            <a:noFill/>
          </p:spPr>
          <p:txBody>
            <a:bodyPr wrap="square" rtlCol="0">
              <a:spAutoFit/>
            </a:bodyPr>
            <a:lstStyle/>
            <a:p>
              <a:r>
                <a:rPr lang="en-US" sz="2400" dirty="0"/>
                <a:t>∑F</a:t>
              </a:r>
              <a:r>
                <a:rPr lang="en-US" sz="2400" baseline="-25000" dirty="0"/>
                <a:t>x</a:t>
              </a:r>
              <a:r>
                <a:rPr lang="en-US" sz="2400" dirty="0"/>
                <a:t>  =  0 </a:t>
              </a:r>
            </a:p>
          </p:txBody>
        </p:sp>
      </p:grpSp>
    </p:spTree>
    <p:extLst>
      <p:ext uri="{BB962C8B-B14F-4D97-AF65-F5344CB8AC3E}">
        <p14:creationId xmlns:p14="http://schemas.microsoft.com/office/powerpoint/2010/main" val="224823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302F0-F02D-44F2-9365-372F895D2E4C}"/>
              </a:ext>
            </a:extLst>
          </p:cNvPr>
          <p:cNvSpPr>
            <a:spLocks noGrp="1"/>
          </p:cNvSpPr>
          <p:nvPr>
            <p:ph type="sldNum" sz="quarter" idx="12"/>
          </p:nvPr>
        </p:nvSpPr>
        <p:spPr/>
        <p:txBody>
          <a:bodyPr/>
          <a:lstStyle/>
          <a:p>
            <a:fld id="{520DCC47-79FA-482E-96B5-4001151A635B}" type="slidenum">
              <a:rPr lang="en-US" smtClean="0"/>
              <a:t>19</a:t>
            </a:fld>
            <a:endParaRPr lang="en-US"/>
          </a:p>
        </p:txBody>
      </p:sp>
      <p:sp>
        <p:nvSpPr>
          <p:cNvPr id="16" name="TextBox 15">
            <a:extLst>
              <a:ext uri="{FF2B5EF4-FFF2-40B4-BE49-F238E27FC236}">
                <a16:creationId xmlns:a16="http://schemas.microsoft.com/office/drawing/2014/main" id="{4A4AE4C6-D971-483E-AA24-8E0A600BB13E}"/>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A</a:t>
            </a:r>
          </a:p>
        </p:txBody>
      </p:sp>
      <p:sp>
        <p:nvSpPr>
          <p:cNvPr id="29" name="Oval 28">
            <a:extLst>
              <a:ext uri="{FF2B5EF4-FFF2-40B4-BE49-F238E27FC236}">
                <a16:creationId xmlns:a16="http://schemas.microsoft.com/office/drawing/2014/main" id="{3447691D-DE1A-4059-927C-4A7B7643F136}"/>
              </a:ext>
            </a:extLst>
          </p:cNvPr>
          <p:cNvSpPr/>
          <p:nvPr/>
        </p:nvSpPr>
        <p:spPr>
          <a:xfrm>
            <a:off x="1056839" y="2831449"/>
            <a:ext cx="562707" cy="502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D6CC76BA-1ACC-442E-A4B4-2D3951DF5149}"/>
              </a:ext>
            </a:extLst>
          </p:cNvPr>
          <p:cNvCxnSpPr/>
          <p:nvPr/>
        </p:nvCxnSpPr>
        <p:spPr>
          <a:xfrm>
            <a:off x="1347306" y="3443142"/>
            <a:ext cx="0" cy="81974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265B32D-1A80-4A81-B1AD-2B925B2E1E95}"/>
              </a:ext>
            </a:extLst>
          </p:cNvPr>
          <p:cNvSpPr txBox="1"/>
          <p:nvPr/>
        </p:nvSpPr>
        <p:spPr>
          <a:xfrm>
            <a:off x="941678" y="4371664"/>
            <a:ext cx="1008728"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cxnSp>
        <p:nvCxnSpPr>
          <p:cNvPr id="32" name="Straight Arrow Connector 31">
            <a:extLst>
              <a:ext uri="{FF2B5EF4-FFF2-40B4-BE49-F238E27FC236}">
                <a16:creationId xmlns:a16="http://schemas.microsoft.com/office/drawing/2014/main" id="{CB646F09-2469-483C-8735-0A0A0A634238}"/>
              </a:ext>
            </a:extLst>
          </p:cNvPr>
          <p:cNvCxnSpPr>
            <a:cxnSpLocks/>
          </p:cNvCxnSpPr>
          <p:nvPr/>
        </p:nvCxnSpPr>
        <p:spPr>
          <a:xfrm flipH="1">
            <a:off x="1673471" y="3068841"/>
            <a:ext cx="1470071" cy="2461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EB914BF-53DD-4615-8914-072A1B743928}"/>
              </a:ext>
            </a:extLst>
          </p:cNvPr>
          <p:cNvSpPr txBox="1"/>
          <p:nvPr/>
        </p:nvSpPr>
        <p:spPr>
          <a:xfrm>
            <a:off x="2339833" y="3154018"/>
            <a:ext cx="887436" cy="461665"/>
          </a:xfrm>
          <a:prstGeom prst="rect">
            <a:avLst/>
          </a:prstGeom>
          <a:noFill/>
        </p:spPr>
        <p:txBody>
          <a:bodyPr wrap="square" rtlCol="0">
            <a:spAutoFit/>
          </a:bodyPr>
          <a:lstStyle/>
          <a:p>
            <a:r>
              <a:rPr lang="en-US" sz="2400" dirty="0"/>
              <a:t>F</a:t>
            </a:r>
            <a:r>
              <a:rPr lang="en-US" sz="2400" baseline="-25000" dirty="0"/>
              <a:t>AC</a:t>
            </a:r>
          </a:p>
        </p:txBody>
      </p:sp>
      <p:sp>
        <p:nvSpPr>
          <p:cNvPr id="34" name="TextBox 33">
            <a:extLst>
              <a:ext uri="{FF2B5EF4-FFF2-40B4-BE49-F238E27FC236}">
                <a16:creationId xmlns:a16="http://schemas.microsoft.com/office/drawing/2014/main" id="{238D4351-E477-4462-AEB7-D6AFB28DD1A1}"/>
              </a:ext>
            </a:extLst>
          </p:cNvPr>
          <p:cNvSpPr txBox="1"/>
          <p:nvPr/>
        </p:nvSpPr>
        <p:spPr>
          <a:xfrm>
            <a:off x="2068145" y="2522204"/>
            <a:ext cx="786235"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35" name="TextBox 34">
            <a:extLst>
              <a:ext uri="{FF2B5EF4-FFF2-40B4-BE49-F238E27FC236}">
                <a16:creationId xmlns:a16="http://schemas.microsoft.com/office/drawing/2014/main" id="{6D4BA973-E9BE-4259-A149-E1BC893D143B}"/>
              </a:ext>
            </a:extLst>
          </p:cNvPr>
          <p:cNvSpPr txBox="1"/>
          <p:nvPr/>
        </p:nvSpPr>
        <p:spPr>
          <a:xfrm>
            <a:off x="814850" y="1976176"/>
            <a:ext cx="1680840" cy="461665"/>
          </a:xfrm>
          <a:prstGeom prst="rect">
            <a:avLst/>
          </a:prstGeom>
          <a:noFill/>
        </p:spPr>
        <p:txBody>
          <a:bodyPr wrap="square" rtlCol="0">
            <a:spAutoFit/>
          </a:bodyPr>
          <a:lstStyle/>
          <a:p>
            <a:r>
              <a:rPr lang="en-US" sz="2400" dirty="0"/>
              <a:t>F</a:t>
            </a:r>
            <a:r>
              <a:rPr lang="en-US" sz="2400" baseline="-25000" dirty="0"/>
              <a:t>AB </a:t>
            </a:r>
            <a:r>
              <a:rPr lang="en-US" sz="2400" dirty="0"/>
              <a:t>= 1.8 </a:t>
            </a:r>
            <a:r>
              <a:rPr lang="en-US" sz="2400" dirty="0" err="1"/>
              <a:t>lb</a:t>
            </a:r>
            <a:endParaRPr lang="en-US" sz="2400" dirty="0"/>
          </a:p>
        </p:txBody>
      </p:sp>
      <p:cxnSp>
        <p:nvCxnSpPr>
          <p:cNvPr id="36" name="Straight Arrow Connector 35">
            <a:extLst>
              <a:ext uri="{FF2B5EF4-FFF2-40B4-BE49-F238E27FC236}">
                <a16:creationId xmlns:a16="http://schemas.microsoft.com/office/drawing/2014/main" id="{427E7318-ACD5-4226-95DF-75508B815D59}"/>
              </a:ext>
            </a:extLst>
          </p:cNvPr>
          <p:cNvCxnSpPr>
            <a:cxnSpLocks/>
          </p:cNvCxnSpPr>
          <p:nvPr/>
        </p:nvCxnSpPr>
        <p:spPr>
          <a:xfrm flipV="1">
            <a:off x="1591833" y="1800665"/>
            <a:ext cx="1432721" cy="108666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D5BB84B-61C3-4975-B949-145A23EEA13E}"/>
              </a:ext>
            </a:extLst>
          </p:cNvPr>
          <p:cNvCxnSpPr>
            <a:cxnSpLocks/>
          </p:cNvCxnSpPr>
          <p:nvPr/>
        </p:nvCxnSpPr>
        <p:spPr>
          <a:xfrm>
            <a:off x="1722096" y="2983869"/>
            <a:ext cx="1421446" cy="0"/>
          </a:xfrm>
          <a:prstGeom prst="straightConnector1">
            <a:avLst/>
          </a:prstGeom>
          <a:ln w="762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06A287E-320C-49D2-9082-C0383C4A74FC}"/>
              </a:ext>
            </a:extLst>
          </p:cNvPr>
          <p:cNvCxnSpPr>
            <a:cxnSpLocks/>
          </p:cNvCxnSpPr>
          <p:nvPr/>
        </p:nvCxnSpPr>
        <p:spPr>
          <a:xfrm>
            <a:off x="3056942" y="1897591"/>
            <a:ext cx="9124" cy="1001307"/>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D2C847C3-E8DD-42D4-A3C4-5A42BAA39FD7}"/>
              </a:ext>
            </a:extLst>
          </p:cNvPr>
          <p:cNvSpPr txBox="1"/>
          <p:nvPr/>
        </p:nvSpPr>
        <p:spPr>
          <a:xfrm>
            <a:off x="1613761" y="3499483"/>
            <a:ext cx="1876142" cy="461665"/>
          </a:xfrm>
          <a:prstGeom prst="rect">
            <a:avLst/>
          </a:prstGeom>
          <a:noFill/>
        </p:spPr>
        <p:txBody>
          <a:bodyPr wrap="square" rtlCol="0">
            <a:spAutoFit/>
          </a:bodyPr>
          <a:lstStyle/>
          <a:p>
            <a:r>
              <a:rPr lang="en-US" sz="2400" dirty="0">
                <a:solidFill>
                  <a:srgbClr val="00B050"/>
                </a:solidFill>
              </a:rPr>
              <a:t> </a:t>
            </a:r>
            <a:r>
              <a:rPr lang="en-US" dirty="0">
                <a:solidFill>
                  <a:srgbClr val="00B0F0"/>
                </a:solidFill>
              </a:rPr>
              <a:t>+ Cos (34) * F</a:t>
            </a:r>
            <a:r>
              <a:rPr lang="en-US" baseline="-25000" dirty="0">
                <a:solidFill>
                  <a:srgbClr val="00B0F0"/>
                </a:solidFill>
              </a:rPr>
              <a:t>AB</a:t>
            </a:r>
            <a:endParaRPr lang="en-US" dirty="0">
              <a:solidFill>
                <a:srgbClr val="00B0F0"/>
              </a:solidFill>
            </a:endParaRPr>
          </a:p>
        </p:txBody>
      </p:sp>
      <p:sp>
        <p:nvSpPr>
          <p:cNvPr id="41" name="TextBox 40">
            <a:extLst>
              <a:ext uri="{FF2B5EF4-FFF2-40B4-BE49-F238E27FC236}">
                <a16:creationId xmlns:a16="http://schemas.microsoft.com/office/drawing/2014/main" id="{9F2C965C-A93D-4DC4-9717-3F089B6291C1}"/>
              </a:ext>
            </a:extLst>
          </p:cNvPr>
          <p:cNvSpPr txBox="1"/>
          <p:nvPr/>
        </p:nvSpPr>
        <p:spPr>
          <a:xfrm>
            <a:off x="3228352" y="2841708"/>
            <a:ext cx="3531083" cy="461665"/>
          </a:xfrm>
          <a:prstGeom prst="rect">
            <a:avLst/>
          </a:prstGeom>
          <a:noFill/>
        </p:spPr>
        <p:txBody>
          <a:bodyPr wrap="square" rtlCol="0">
            <a:spAutoFit/>
          </a:bodyPr>
          <a:lstStyle/>
          <a:p>
            <a:r>
              <a:rPr lang="en-US" sz="2400" b="1" dirty="0"/>
              <a:t>F</a:t>
            </a:r>
            <a:r>
              <a:rPr lang="en-US" sz="2400" b="1" baseline="-25000" dirty="0"/>
              <a:t>AC</a:t>
            </a:r>
            <a:r>
              <a:rPr lang="en-US" sz="2400" b="1" dirty="0"/>
              <a:t>   =   1.5 </a:t>
            </a:r>
            <a:r>
              <a:rPr lang="en-US" sz="2400" b="1" dirty="0" err="1"/>
              <a:t>lbs</a:t>
            </a:r>
            <a:endParaRPr lang="en-US" sz="2400" b="1" dirty="0"/>
          </a:p>
        </p:txBody>
      </p:sp>
      <p:sp>
        <p:nvSpPr>
          <p:cNvPr id="42" name="TextBox 41">
            <a:extLst>
              <a:ext uri="{FF2B5EF4-FFF2-40B4-BE49-F238E27FC236}">
                <a16:creationId xmlns:a16="http://schemas.microsoft.com/office/drawing/2014/main" id="{A6BFB87B-2752-498A-9135-4F421D286CD9}"/>
              </a:ext>
            </a:extLst>
          </p:cNvPr>
          <p:cNvSpPr txBox="1"/>
          <p:nvPr/>
        </p:nvSpPr>
        <p:spPr>
          <a:xfrm>
            <a:off x="5477599" y="1652492"/>
            <a:ext cx="5657561" cy="1938992"/>
          </a:xfrm>
          <a:prstGeom prst="rect">
            <a:avLst/>
          </a:prstGeom>
          <a:noFill/>
        </p:spPr>
        <p:txBody>
          <a:bodyPr wrap="square" rtlCol="0">
            <a:spAutoFit/>
          </a:bodyPr>
          <a:lstStyle/>
          <a:p>
            <a:r>
              <a:rPr lang="en-US" sz="2400" dirty="0"/>
              <a:t>F</a:t>
            </a:r>
            <a:r>
              <a:rPr lang="en-US" sz="2400" baseline="-25000" dirty="0"/>
              <a:t>AC</a:t>
            </a:r>
            <a:r>
              <a:rPr lang="en-US" sz="2400" dirty="0"/>
              <a:t>  is the force generated by the horizontal Member AC.  Since the sign of F</a:t>
            </a:r>
            <a:r>
              <a:rPr lang="en-US" sz="2400" baseline="-25000" dirty="0"/>
              <a:t>AC</a:t>
            </a:r>
            <a:r>
              <a:rPr lang="en-US" sz="2400" dirty="0"/>
              <a:t> was calculated as a positive value (+ 1.5 </a:t>
            </a:r>
            <a:r>
              <a:rPr lang="en-US" sz="2400" dirty="0" err="1"/>
              <a:t>lbs</a:t>
            </a:r>
            <a:r>
              <a:rPr lang="en-US" sz="2400" dirty="0"/>
              <a:t>), the “left-ward sense” that was originally selected for F</a:t>
            </a:r>
            <a:r>
              <a:rPr lang="en-US" sz="2400" baseline="-25000" dirty="0"/>
              <a:t>AC</a:t>
            </a:r>
            <a:r>
              <a:rPr lang="en-US" sz="2400" dirty="0"/>
              <a:t> was correct…</a:t>
            </a:r>
          </a:p>
        </p:txBody>
      </p:sp>
      <p:sp>
        <p:nvSpPr>
          <p:cNvPr id="27" name="TextBox 26">
            <a:extLst>
              <a:ext uri="{FF2B5EF4-FFF2-40B4-BE49-F238E27FC236}">
                <a16:creationId xmlns:a16="http://schemas.microsoft.com/office/drawing/2014/main" id="{4A66A0E1-575C-44BB-9790-751C3F0E2AB2}"/>
              </a:ext>
            </a:extLst>
          </p:cNvPr>
          <p:cNvSpPr txBox="1"/>
          <p:nvPr/>
        </p:nvSpPr>
        <p:spPr>
          <a:xfrm>
            <a:off x="5477599" y="3817666"/>
            <a:ext cx="5657561" cy="1569660"/>
          </a:xfrm>
          <a:prstGeom prst="rect">
            <a:avLst/>
          </a:prstGeom>
          <a:noFill/>
        </p:spPr>
        <p:txBody>
          <a:bodyPr wrap="square" rtlCol="0">
            <a:spAutoFit/>
          </a:bodyPr>
          <a:lstStyle/>
          <a:p>
            <a:r>
              <a:rPr lang="en-US" sz="2400" dirty="0"/>
              <a:t>Force F</a:t>
            </a:r>
            <a:r>
              <a:rPr lang="en-US" sz="2400" baseline="-25000" dirty="0"/>
              <a:t>AC</a:t>
            </a:r>
            <a:r>
              <a:rPr lang="en-US" sz="2400" dirty="0"/>
              <a:t> balances the right-ward force component being generated by the diagonal Member AB and thus keeps the system in static equilibrium in the X-direction.</a:t>
            </a:r>
          </a:p>
        </p:txBody>
      </p:sp>
    </p:spTree>
    <p:extLst>
      <p:ext uri="{BB962C8B-B14F-4D97-AF65-F5344CB8AC3E}">
        <p14:creationId xmlns:p14="http://schemas.microsoft.com/office/powerpoint/2010/main" val="3264091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F4A261E-028F-4F8D-AA43-07EA63196008}"/>
              </a:ext>
            </a:extLst>
          </p:cNvPr>
          <p:cNvSpPr txBox="1"/>
          <p:nvPr/>
        </p:nvSpPr>
        <p:spPr>
          <a:xfrm>
            <a:off x="1927273" y="1443274"/>
            <a:ext cx="9003323" cy="830997"/>
          </a:xfrm>
          <a:prstGeom prst="rect">
            <a:avLst/>
          </a:prstGeom>
          <a:noFill/>
        </p:spPr>
        <p:txBody>
          <a:bodyPr wrap="square" rtlCol="0">
            <a:spAutoFit/>
          </a:bodyPr>
          <a:lstStyle/>
          <a:p>
            <a:r>
              <a:rPr lang="en-US" sz="2400" b="1" dirty="0"/>
              <a:t>Compression:     </a:t>
            </a:r>
            <a:r>
              <a:rPr lang="en-US" sz="2400" dirty="0"/>
              <a:t>The condition where loads work to squeeze an 			    object together.</a:t>
            </a:r>
          </a:p>
        </p:txBody>
      </p:sp>
      <p:sp>
        <p:nvSpPr>
          <p:cNvPr id="5" name="TextBox 4">
            <a:extLst>
              <a:ext uri="{FF2B5EF4-FFF2-40B4-BE49-F238E27FC236}">
                <a16:creationId xmlns:a16="http://schemas.microsoft.com/office/drawing/2014/main" id="{C3A263D1-7E02-4C97-A535-7F37C2CCC69E}"/>
              </a:ext>
            </a:extLst>
          </p:cNvPr>
          <p:cNvSpPr txBox="1"/>
          <p:nvPr/>
        </p:nvSpPr>
        <p:spPr>
          <a:xfrm>
            <a:off x="1927274" y="2482500"/>
            <a:ext cx="8862646" cy="830997"/>
          </a:xfrm>
          <a:prstGeom prst="rect">
            <a:avLst/>
          </a:prstGeom>
          <a:noFill/>
        </p:spPr>
        <p:txBody>
          <a:bodyPr wrap="square" rtlCol="0">
            <a:spAutoFit/>
          </a:bodyPr>
          <a:lstStyle/>
          <a:p>
            <a:r>
              <a:rPr lang="en-US" sz="2400" b="1" dirty="0"/>
              <a:t>          Tension:     </a:t>
            </a:r>
            <a:r>
              <a:rPr lang="en-US" sz="2400" dirty="0"/>
              <a:t>The condition where loads work to pull an object		    	    apart.</a:t>
            </a:r>
          </a:p>
        </p:txBody>
      </p:sp>
      <p:sp>
        <p:nvSpPr>
          <p:cNvPr id="6" name="TextBox 5">
            <a:extLst>
              <a:ext uri="{FF2B5EF4-FFF2-40B4-BE49-F238E27FC236}">
                <a16:creationId xmlns:a16="http://schemas.microsoft.com/office/drawing/2014/main" id="{C87F38EA-E677-4A6C-B266-A93B1D054256}"/>
              </a:ext>
            </a:extLst>
          </p:cNvPr>
          <p:cNvSpPr txBox="1"/>
          <p:nvPr/>
        </p:nvSpPr>
        <p:spPr>
          <a:xfrm>
            <a:off x="1927274" y="3637622"/>
            <a:ext cx="9242474" cy="1508105"/>
          </a:xfrm>
          <a:prstGeom prst="rect">
            <a:avLst/>
          </a:prstGeom>
          <a:noFill/>
        </p:spPr>
        <p:txBody>
          <a:bodyPr wrap="square" rtlCol="0">
            <a:spAutoFit/>
          </a:bodyPr>
          <a:lstStyle/>
          <a:p>
            <a:r>
              <a:rPr lang="en-US" sz="2400" b="1" dirty="0"/>
              <a:t>           Torsion:</a:t>
            </a:r>
            <a:r>
              <a:rPr lang="en-US" sz="2400" dirty="0"/>
              <a:t>     The condition where external forces work to 			    twist an object.</a:t>
            </a:r>
          </a:p>
          <a:p>
            <a:r>
              <a:rPr lang="en-US" sz="2400" dirty="0"/>
              <a:t>		    </a:t>
            </a:r>
            <a:r>
              <a:rPr lang="en-US" sz="2000" dirty="0"/>
              <a:t>(while this action can affect a truss member it is not</a:t>
            </a:r>
          </a:p>
          <a:p>
            <a:r>
              <a:rPr lang="en-US" sz="2000" dirty="0"/>
              <a:t>		     addressed in this lesson)</a:t>
            </a:r>
            <a:endParaRPr lang="en-US" sz="2400" dirty="0"/>
          </a:p>
        </p:txBody>
      </p:sp>
      <p:sp>
        <p:nvSpPr>
          <p:cNvPr id="2" name="Slide Number Placeholder 1">
            <a:extLst>
              <a:ext uri="{FF2B5EF4-FFF2-40B4-BE49-F238E27FC236}">
                <a16:creationId xmlns:a16="http://schemas.microsoft.com/office/drawing/2014/main" id="{A80A314B-BB5F-4BF0-B638-565DB74F1FBF}"/>
              </a:ext>
            </a:extLst>
          </p:cNvPr>
          <p:cNvSpPr>
            <a:spLocks noGrp="1"/>
          </p:cNvSpPr>
          <p:nvPr>
            <p:ph type="sldNum" sz="quarter" idx="12"/>
          </p:nvPr>
        </p:nvSpPr>
        <p:spPr/>
        <p:txBody>
          <a:bodyPr/>
          <a:lstStyle/>
          <a:p>
            <a:fld id="{520DCC47-79FA-482E-96B5-4001151A635B}" type="slidenum">
              <a:rPr lang="en-US" smtClean="0"/>
              <a:t>2</a:t>
            </a:fld>
            <a:endParaRPr lang="en-US"/>
          </a:p>
        </p:txBody>
      </p:sp>
      <p:sp>
        <p:nvSpPr>
          <p:cNvPr id="7" name="TextBox 6">
            <a:extLst>
              <a:ext uri="{FF2B5EF4-FFF2-40B4-BE49-F238E27FC236}">
                <a16:creationId xmlns:a16="http://schemas.microsoft.com/office/drawing/2014/main" id="{FA39AE70-9A69-4625-A1D9-6552E499BA35}"/>
              </a:ext>
            </a:extLst>
          </p:cNvPr>
          <p:cNvSpPr txBox="1"/>
          <p:nvPr/>
        </p:nvSpPr>
        <p:spPr>
          <a:xfrm>
            <a:off x="2334455" y="178829"/>
            <a:ext cx="7523089" cy="584775"/>
          </a:xfrm>
          <a:prstGeom prst="rect">
            <a:avLst/>
          </a:prstGeom>
          <a:noFill/>
        </p:spPr>
        <p:txBody>
          <a:bodyPr wrap="square" rtlCol="0">
            <a:spAutoFit/>
          </a:bodyPr>
          <a:lstStyle/>
          <a:p>
            <a:pPr algn="ctr"/>
            <a:r>
              <a:rPr lang="en-US" sz="3200" dirty="0"/>
              <a:t>Related Terms</a:t>
            </a:r>
          </a:p>
        </p:txBody>
      </p:sp>
    </p:spTree>
    <p:extLst>
      <p:ext uri="{BB962C8B-B14F-4D97-AF65-F5344CB8AC3E}">
        <p14:creationId xmlns:p14="http://schemas.microsoft.com/office/powerpoint/2010/main" val="479101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302F0-F02D-44F2-9365-372F895D2E4C}"/>
              </a:ext>
            </a:extLst>
          </p:cNvPr>
          <p:cNvSpPr>
            <a:spLocks noGrp="1"/>
          </p:cNvSpPr>
          <p:nvPr>
            <p:ph type="sldNum" sz="quarter" idx="12"/>
          </p:nvPr>
        </p:nvSpPr>
        <p:spPr/>
        <p:txBody>
          <a:bodyPr/>
          <a:lstStyle/>
          <a:p>
            <a:fld id="{520DCC47-79FA-482E-96B5-4001151A635B}" type="slidenum">
              <a:rPr lang="en-US" smtClean="0"/>
              <a:t>20</a:t>
            </a:fld>
            <a:endParaRPr lang="en-US"/>
          </a:p>
        </p:txBody>
      </p:sp>
      <p:sp>
        <p:nvSpPr>
          <p:cNvPr id="16" name="TextBox 15">
            <a:extLst>
              <a:ext uri="{FF2B5EF4-FFF2-40B4-BE49-F238E27FC236}">
                <a16:creationId xmlns:a16="http://schemas.microsoft.com/office/drawing/2014/main" id="{4A4AE4C6-D971-483E-AA24-8E0A600BB13E}"/>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A</a:t>
            </a:r>
          </a:p>
        </p:txBody>
      </p:sp>
      <p:grpSp>
        <p:nvGrpSpPr>
          <p:cNvPr id="3" name="Group 2">
            <a:extLst>
              <a:ext uri="{FF2B5EF4-FFF2-40B4-BE49-F238E27FC236}">
                <a16:creationId xmlns:a16="http://schemas.microsoft.com/office/drawing/2014/main" id="{21BA30D5-D092-42EF-83D3-DD554CCF9A64}"/>
              </a:ext>
            </a:extLst>
          </p:cNvPr>
          <p:cNvGrpSpPr/>
          <p:nvPr/>
        </p:nvGrpSpPr>
        <p:grpSpPr>
          <a:xfrm>
            <a:off x="1292489" y="1552542"/>
            <a:ext cx="4617414" cy="3752915"/>
            <a:chOff x="4444536" y="1389903"/>
            <a:chExt cx="4617414" cy="3752915"/>
          </a:xfrm>
        </p:grpSpPr>
        <p:sp>
          <p:nvSpPr>
            <p:cNvPr id="29" name="Oval 28">
              <a:extLst>
                <a:ext uri="{FF2B5EF4-FFF2-40B4-BE49-F238E27FC236}">
                  <a16:creationId xmlns:a16="http://schemas.microsoft.com/office/drawing/2014/main" id="{3447691D-DE1A-4059-927C-4A7B7643F136}"/>
                </a:ext>
              </a:extLst>
            </p:cNvPr>
            <p:cNvSpPr/>
            <p:nvPr/>
          </p:nvSpPr>
          <p:spPr>
            <a:xfrm>
              <a:off x="4559697" y="3140938"/>
              <a:ext cx="562707" cy="502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D6CC76BA-1ACC-442E-A4B4-2D3951DF5149}"/>
                </a:ext>
              </a:extLst>
            </p:cNvPr>
            <p:cNvCxnSpPr/>
            <p:nvPr/>
          </p:nvCxnSpPr>
          <p:spPr>
            <a:xfrm>
              <a:off x="4850164" y="3752631"/>
              <a:ext cx="0" cy="81974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265B32D-1A80-4A81-B1AD-2B925B2E1E95}"/>
                </a:ext>
              </a:extLst>
            </p:cNvPr>
            <p:cNvSpPr txBox="1"/>
            <p:nvPr/>
          </p:nvSpPr>
          <p:spPr>
            <a:xfrm>
              <a:off x="4444536" y="4681153"/>
              <a:ext cx="1008728"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cxnSp>
          <p:nvCxnSpPr>
            <p:cNvPr id="32" name="Straight Arrow Connector 31">
              <a:extLst>
                <a:ext uri="{FF2B5EF4-FFF2-40B4-BE49-F238E27FC236}">
                  <a16:creationId xmlns:a16="http://schemas.microsoft.com/office/drawing/2014/main" id="{CB646F09-2469-483C-8735-0A0A0A634238}"/>
                </a:ext>
              </a:extLst>
            </p:cNvPr>
            <p:cNvCxnSpPr>
              <a:cxnSpLocks/>
            </p:cNvCxnSpPr>
            <p:nvPr/>
          </p:nvCxnSpPr>
          <p:spPr>
            <a:xfrm flipH="1">
              <a:off x="5176329" y="3378330"/>
              <a:ext cx="1470071" cy="2461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EB914BF-53DD-4615-8914-072A1B743928}"/>
                </a:ext>
              </a:extLst>
            </p:cNvPr>
            <p:cNvSpPr txBox="1"/>
            <p:nvPr/>
          </p:nvSpPr>
          <p:spPr>
            <a:xfrm>
              <a:off x="5842691" y="3463507"/>
              <a:ext cx="887436" cy="461665"/>
            </a:xfrm>
            <a:prstGeom prst="rect">
              <a:avLst/>
            </a:prstGeom>
            <a:noFill/>
          </p:spPr>
          <p:txBody>
            <a:bodyPr wrap="square" rtlCol="0">
              <a:spAutoFit/>
            </a:bodyPr>
            <a:lstStyle/>
            <a:p>
              <a:r>
                <a:rPr lang="en-US" sz="2400" dirty="0"/>
                <a:t>F</a:t>
              </a:r>
              <a:r>
                <a:rPr lang="en-US" sz="2400" baseline="-25000" dirty="0"/>
                <a:t>AC</a:t>
              </a:r>
            </a:p>
          </p:txBody>
        </p:sp>
        <p:cxnSp>
          <p:nvCxnSpPr>
            <p:cNvPr id="21" name="Straight Arrow Connector 20">
              <a:extLst>
                <a:ext uri="{FF2B5EF4-FFF2-40B4-BE49-F238E27FC236}">
                  <a16:creationId xmlns:a16="http://schemas.microsoft.com/office/drawing/2014/main" id="{2D5BB84B-61C3-4975-B949-145A23EEA13E}"/>
                </a:ext>
              </a:extLst>
            </p:cNvPr>
            <p:cNvCxnSpPr>
              <a:cxnSpLocks/>
            </p:cNvCxnSpPr>
            <p:nvPr/>
          </p:nvCxnSpPr>
          <p:spPr>
            <a:xfrm>
              <a:off x="5224954" y="3293358"/>
              <a:ext cx="1421446" cy="0"/>
            </a:xfrm>
            <a:prstGeom prst="straightConnector1">
              <a:avLst/>
            </a:prstGeom>
            <a:ln w="762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9F2C965C-A93D-4DC4-9717-3F089B6291C1}"/>
                </a:ext>
              </a:extLst>
            </p:cNvPr>
            <p:cNvSpPr txBox="1"/>
            <p:nvPr/>
          </p:nvSpPr>
          <p:spPr>
            <a:xfrm>
              <a:off x="6497689" y="3487919"/>
              <a:ext cx="2112912" cy="461665"/>
            </a:xfrm>
            <a:prstGeom prst="rect">
              <a:avLst/>
            </a:prstGeom>
            <a:noFill/>
          </p:spPr>
          <p:txBody>
            <a:bodyPr wrap="square" rtlCol="0">
              <a:spAutoFit/>
            </a:bodyPr>
            <a:lstStyle/>
            <a:p>
              <a:r>
                <a:rPr lang="en-US" sz="2400" b="1" dirty="0"/>
                <a:t>F</a:t>
              </a:r>
              <a:r>
                <a:rPr lang="en-US" sz="2400" b="1" baseline="-25000" dirty="0"/>
                <a:t>AC</a:t>
              </a:r>
              <a:r>
                <a:rPr lang="en-US" sz="2400" b="1" dirty="0"/>
                <a:t>   =   1.5 </a:t>
              </a:r>
              <a:r>
                <a:rPr lang="en-US" sz="2400" b="1" dirty="0" err="1"/>
                <a:t>lbs</a:t>
              </a:r>
              <a:endParaRPr lang="en-US" sz="2400" b="1" dirty="0"/>
            </a:p>
          </p:txBody>
        </p:sp>
        <p:sp>
          <p:nvSpPr>
            <p:cNvPr id="18" name="TextBox 17">
              <a:extLst>
                <a:ext uri="{FF2B5EF4-FFF2-40B4-BE49-F238E27FC236}">
                  <a16:creationId xmlns:a16="http://schemas.microsoft.com/office/drawing/2014/main" id="{7E205951-2B2F-4203-A6FB-789ADDCD376F}"/>
                </a:ext>
              </a:extLst>
            </p:cNvPr>
            <p:cNvSpPr txBox="1"/>
            <p:nvPr/>
          </p:nvSpPr>
          <p:spPr>
            <a:xfrm>
              <a:off x="5136920" y="2628850"/>
              <a:ext cx="3925030" cy="461665"/>
            </a:xfrm>
            <a:prstGeom prst="rect">
              <a:avLst/>
            </a:prstGeom>
            <a:noFill/>
          </p:spPr>
          <p:txBody>
            <a:bodyPr wrap="square" rtlCol="0">
              <a:spAutoFit/>
            </a:bodyPr>
            <a:lstStyle/>
            <a:p>
              <a:r>
                <a:rPr lang="en-US" sz="2400" b="1" dirty="0">
                  <a:solidFill>
                    <a:srgbClr val="00B0F0"/>
                  </a:solidFill>
                </a:rPr>
                <a:t>Component of F</a:t>
              </a:r>
              <a:r>
                <a:rPr lang="en-US" sz="2400" b="1" baseline="-25000" dirty="0">
                  <a:solidFill>
                    <a:srgbClr val="00B0F0"/>
                  </a:solidFill>
                </a:rPr>
                <a:t>AB</a:t>
              </a:r>
              <a:r>
                <a:rPr lang="en-US" sz="2400" b="1" dirty="0">
                  <a:solidFill>
                    <a:srgbClr val="00B0F0"/>
                  </a:solidFill>
                </a:rPr>
                <a:t>   =   1.5 </a:t>
              </a:r>
              <a:r>
                <a:rPr lang="en-US" sz="2400" b="1" dirty="0" err="1">
                  <a:solidFill>
                    <a:srgbClr val="00B0F0"/>
                  </a:solidFill>
                </a:rPr>
                <a:t>lbs</a:t>
              </a:r>
              <a:endParaRPr lang="en-US" sz="2400" b="1" dirty="0">
                <a:solidFill>
                  <a:srgbClr val="00B0F0"/>
                </a:solidFill>
              </a:endParaRPr>
            </a:p>
          </p:txBody>
        </p:sp>
        <p:cxnSp>
          <p:nvCxnSpPr>
            <p:cNvPr id="20" name="Straight Arrow Connector 19">
              <a:extLst>
                <a:ext uri="{FF2B5EF4-FFF2-40B4-BE49-F238E27FC236}">
                  <a16:creationId xmlns:a16="http://schemas.microsoft.com/office/drawing/2014/main" id="{50308441-3E00-43C1-837E-239B21AD7E48}"/>
                </a:ext>
              </a:extLst>
            </p:cNvPr>
            <p:cNvCxnSpPr>
              <a:cxnSpLocks/>
            </p:cNvCxnSpPr>
            <p:nvPr/>
          </p:nvCxnSpPr>
          <p:spPr>
            <a:xfrm flipH="1" flipV="1">
              <a:off x="4881658" y="1851568"/>
              <a:ext cx="1" cy="1180597"/>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8D96B7D0-C256-4BFE-8E37-9CA6B1C70569}"/>
                </a:ext>
              </a:extLst>
            </p:cNvPr>
            <p:cNvSpPr txBox="1"/>
            <p:nvPr/>
          </p:nvSpPr>
          <p:spPr>
            <a:xfrm>
              <a:off x="4495805" y="1389903"/>
              <a:ext cx="4114779" cy="461665"/>
            </a:xfrm>
            <a:prstGeom prst="rect">
              <a:avLst/>
            </a:prstGeom>
            <a:noFill/>
          </p:spPr>
          <p:txBody>
            <a:bodyPr wrap="square" rtlCol="0">
              <a:spAutoFit/>
            </a:bodyPr>
            <a:lstStyle/>
            <a:p>
              <a:r>
                <a:rPr lang="en-US" sz="2400" b="1" dirty="0">
                  <a:solidFill>
                    <a:srgbClr val="00B050"/>
                  </a:solidFill>
                </a:rPr>
                <a:t>Component of F</a:t>
              </a:r>
              <a:r>
                <a:rPr lang="en-US" sz="2400" b="1" baseline="-25000" dirty="0">
                  <a:solidFill>
                    <a:srgbClr val="00B050"/>
                  </a:solidFill>
                </a:rPr>
                <a:t>AB</a:t>
              </a:r>
              <a:r>
                <a:rPr lang="en-US" sz="2400" b="1" dirty="0">
                  <a:solidFill>
                    <a:srgbClr val="00B050"/>
                  </a:solidFill>
                </a:rPr>
                <a:t>   =   1.0 </a:t>
              </a:r>
              <a:r>
                <a:rPr lang="en-US" sz="2400" b="1" dirty="0" err="1">
                  <a:solidFill>
                    <a:srgbClr val="00B050"/>
                  </a:solidFill>
                </a:rPr>
                <a:t>lb</a:t>
              </a:r>
              <a:endParaRPr lang="en-US" sz="2400" b="1" dirty="0">
                <a:solidFill>
                  <a:srgbClr val="00B050"/>
                </a:solidFill>
              </a:endParaRPr>
            </a:p>
          </p:txBody>
        </p:sp>
      </p:grpSp>
      <p:sp>
        <p:nvSpPr>
          <p:cNvPr id="4" name="TextBox 3">
            <a:extLst>
              <a:ext uri="{FF2B5EF4-FFF2-40B4-BE49-F238E27FC236}">
                <a16:creationId xmlns:a16="http://schemas.microsoft.com/office/drawing/2014/main" id="{8A6E741E-A917-4578-8BED-AF9AB13179A0}"/>
              </a:ext>
            </a:extLst>
          </p:cNvPr>
          <p:cNvSpPr txBox="1"/>
          <p:nvPr/>
        </p:nvSpPr>
        <p:spPr>
          <a:xfrm>
            <a:off x="6587478" y="2841316"/>
            <a:ext cx="4524797" cy="1569660"/>
          </a:xfrm>
          <a:prstGeom prst="rect">
            <a:avLst/>
          </a:prstGeom>
          <a:noFill/>
        </p:spPr>
        <p:txBody>
          <a:bodyPr wrap="square" rtlCol="0">
            <a:spAutoFit/>
          </a:bodyPr>
          <a:lstStyle/>
          <a:p>
            <a:r>
              <a:rPr lang="en-US" sz="2400" dirty="0"/>
              <a:t>If we look at the X and Y forces acting on Point A we see that they all balance each other – indicating the system is in static equilibrium.</a:t>
            </a:r>
          </a:p>
        </p:txBody>
      </p:sp>
    </p:spTree>
    <p:extLst>
      <p:ext uri="{BB962C8B-B14F-4D97-AF65-F5344CB8AC3E}">
        <p14:creationId xmlns:p14="http://schemas.microsoft.com/office/powerpoint/2010/main" val="25711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2A8073-D6AC-4664-84BF-9FDB26A51CCD}"/>
              </a:ext>
            </a:extLst>
          </p:cNvPr>
          <p:cNvSpPr>
            <a:spLocks noGrp="1"/>
          </p:cNvSpPr>
          <p:nvPr>
            <p:ph type="sldNum" sz="quarter" idx="12"/>
          </p:nvPr>
        </p:nvSpPr>
        <p:spPr/>
        <p:txBody>
          <a:bodyPr/>
          <a:lstStyle/>
          <a:p>
            <a:fld id="{520DCC47-79FA-482E-96B5-4001151A635B}" type="slidenum">
              <a:rPr lang="en-US" smtClean="0"/>
              <a:t>21</a:t>
            </a:fld>
            <a:endParaRPr lang="en-US"/>
          </a:p>
        </p:txBody>
      </p:sp>
      <p:sp>
        <p:nvSpPr>
          <p:cNvPr id="3" name="Rectangle 2">
            <a:extLst>
              <a:ext uri="{FF2B5EF4-FFF2-40B4-BE49-F238E27FC236}">
                <a16:creationId xmlns:a16="http://schemas.microsoft.com/office/drawing/2014/main" id="{9A132792-2A07-4120-8ADF-8F3FCBBFCB8F}"/>
              </a:ext>
            </a:extLst>
          </p:cNvPr>
          <p:cNvSpPr/>
          <p:nvPr/>
        </p:nvSpPr>
        <p:spPr>
          <a:xfrm>
            <a:off x="9073670" y="997327"/>
            <a:ext cx="759655" cy="467047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2FFAA9E7-8D30-45E8-A477-71CB4D8A77F6}"/>
              </a:ext>
            </a:extLst>
          </p:cNvPr>
          <p:cNvCxnSpPr>
            <a:cxnSpLocks/>
          </p:cNvCxnSpPr>
          <p:nvPr/>
        </p:nvCxnSpPr>
        <p:spPr>
          <a:xfrm flipH="1">
            <a:off x="6035048" y="1105599"/>
            <a:ext cx="3263705" cy="271729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2F4663C-A986-411B-ACAD-3B4E54393605}"/>
              </a:ext>
            </a:extLst>
          </p:cNvPr>
          <p:cNvCxnSpPr>
            <a:cxnSpLocks/>
          </p:cNvCxnSpPr>
          <p:nvPr/>
        </p:nvCxnSpPr>
        <p:spPr>
          <a:xfrm flipH="1">
            <a:off x="6035048" y="3907301"/>
            <a:ext cx="3263705" cy="4572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8118C9D-C154-4FE2-942C-C405092FF168}"/>
              </a:ext>
            </a:extLst>
          </p:cNvPr>
          <p:cNvSpPr/>
          <p:nvPr/>
        </p:nvSpPr>
        <p:spPr>
          <a:xfrm>
            <a:off x="5655219" y="3689253"/>
            <a:ext cx="436098" cy="40796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3C6E610-D828-4D34-A51A-F4E3DA58B498}"/>
              </a:ext>
            </a:extLst>
          </p:cNvPr>
          <p:cNvSpPr txBox="1"/>
          <p:nvPr/>
        </p:nvSpPr>
        <p:spPr>
          <a:xfrm>
            <a:off x="6471146" y="3472892"/>
            <a:ext cx="1026941"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18" name="Oval 17">
            <a:extLst>
              <a:ext uri="{FF2B5EF4-FFF2-40B4-BE49-F238E27FC236}">
                <a16:creationId xmlns:a16="http://schemas.microsoft.com/office/drawing/2014/main" id="{D9194E16-AC43-4CD7-8633-9B286921ABBA}"/>
              </a:ext>
            </a:extLst>
          </p:cNvPr>
          <p:cNvSpPr/>
          <p:nvPr/>
        </p:nvSpPr>
        <p:spPr>
          <a:xfrm>
            <a:off x="9164553" y="1028412"/>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3037FF3-E466-4038-8F49-ABEDF818DA98}"/>
              </a:ext>
            </a:extLst>
          </p:cNvPr>
          <p:cNvSpPr/>
          <p:nvPr/>
        </p:nvSpPr>
        <p:spPr>
          <a:xfrm>
            <a:off x="5735382" y="3810228"/>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BAD3214-C138-4468-BBB9-E12AB8AA696A}"/>
              </a:ext>
            </a:extLst>
          </p:cNvPr>
          <p:cNvSpPr/>
          <p:nvPr/>
        </p:nvSpPr>
        <p:spPr>
          <a:xfrm>
            <a:off x="9104933" y="3782092"/>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415C8B69-C0EB-4162-9636-811C548AB335}"/>
              </a:ext>
            </a:extLst>
          </p:cNvPr>
          <p:cNvSpPr txBox="1"/>
          <p:nvPr/>
        </p:nvSpPr>
        <p:spPr>
          <a:xfrm>
            <a:off x="5281031" y="3714680"/>
            <a:ext cx="436098" cy="461665"/>
          </a:xfrm>
          <a:prstGeom prst="rect">
            <a:avLst/>
          </a:prstGeom>
          <a:noFill/>
        </p:spPr>
        <p:txBody>
          <a:bodyPr wrap="square" rtlCol="0">
            <a:spAutoFit/>
          </a:bodyPr>
          <a:lstStyle/>
          <a:p>
            <a:r>
              <a:rPr lang="en-US" sz="2400" b="1" dirty="0"/>
              <a:t>A</a:t>
            </a:r>
          </a:p>
        </p:txBody>
      </p:sp>
      <p:sp>
        <p:nvSpPr>
          <p:cNvPr id="26" name="TextBox 25">
            <a:extLst>
              <a:ext uri="{FF2B5EF4-FFF2-40B4-BE49-F238E27FC236}">
                <a16:creationId xmlns:a16="http://schemas.microsoft.com/office/drawing/2014/main" id="{3BFC7DF5-CE93-4DE2-B96A-8CEDD73DF34C}"/>
              </a:ext>
            </a:extLst>
          </p:cNvPr>
          <p:cNvSpPr txBox="1"/>
          <p:nvPr/>
        </p:nvSpPr>
        <p:spPr>
          <a:xfrm>
            <a:off x="9344305" y="1205045"/>
            <a:ext cx="436098" cy="461665"/>
          </a:xfrm>
          <a:prstGeom prst="rect">
            <a:avLst/>
          </a:prstGeom>
          <a:noFill/>
        </p:spPr>
        <p:txBody>
          <a:bodyPr wrap="square" rtlCol="0">
            <a:spAutoFit/>
          </a:bodyPr>
          <a:lstStyle/>
          <a:p>
            <a:r>
              <a:rPr lang="en-US" sz="2400" b="1" dirty="0"/>
              <a:t>B</a:t>
            </a:r>
          </a:p>
        </p:txBody>
      </p:sp>
      <p:sp>
        <p:nvSpPr>
          <p:cNvPr id="27" name="TextBox 26">
            <a:extLst>
              <a:ext uri="{FF2B5EF4-FFF2-40B4-BE49-F238E27FC236}">
                <a16:creationId xmlns:a16="http://schemas.microsoft.com/office/drawing/2014/main" id="{E0091680-78B8-4652-9A45-8623E88482CA}"/>
              </a:ext>
            </a:extLst>
          </p:cNvPr>
          <p:cNvSpPr txBox="1"/>
          <p:nvPr/>
        </p:nvSpPr>
        <p:spPr>
          <a:xfrm>
            <a:off x="9073670" y="4092333"/>
            <a:ext cx="436098" cy="461665"/>
          </a:xfrm>
          <a:prstGeom prst="rect">
            <a:avLst/>
          </a:prstGeom>
          <a:noFill/>
        </p:spPr>
        <p:txBody>
          <a:bodyPr wrap="square" rtlCol="0">
            <a:spAutoFit/>
          </a:bodyPr>
          <a:lstStyle/>
          <a:p>
            <a:r>
              <a:rPr lang="en-US" sz="2400" b="1" dirty="0"/>
              <a:t>C</a:t>
            </a:r>
          </a:p>
        </p:txBody>
      </p:sp>
      <p:cxnSp>
        <p:nvCxnSpPr>
          <p:cNvPr id="28" name="Straight Arrow Connector 27">
            <a:extLst>
              <a:ext uri="{FF2B5EF4-FFF2-40B4-BE49-F238E27FC236}">
                <a16:creationId xmlns:a16="http://schemas.microsoft.com/office/drawing/2014/main" id="{307545C3-5F6A-4B94-9313-2B068FBF0DFF}"/>
              </a:ext>
            </a:extLst>
          </p:cNvPr>
          <p:cNvCxnSpPr>
            <a:cxnSpLocks/>
          </p:cNvCxnSpPr>
          <p:nvPr/>
        </p:nvCxnSpPr>
        <p:spPr>
          <a:xfrm flipV="1">
            <a:off x="6323308" y="2557358"/>
            <a:ext cx="1174779" cy="1021909"/>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C35BACE-EC1E-4570-8E1D-FF241CF14AC0}"/>
              </a:ext>
            </a:extLst>
          </p:cNvPr>
          <p:cNvSpPr txBox="1"/>
          <p:nvPr/>
        </p:nvSpPr>
        <p:spPr>
          <a:xfrm>
            <a:off x="2334455" y="178829"/>
            <a:ext cx="7523089" cy="584775"/>
          </a:xfrm>
          <a:prstGeom prst="rect">
            <a:avLst/>
          </a:prstGeom>
          <a:noFill/>
        </p:spPr>
        <p:txBody>
          <a:bodyPr wrap="square" rtlCol="0">
            <a:spAutoFit/>
          </a:bodyPr>
          <a:lstStyle/>
          <a:p>
            <a:pPr algn="ctr"/>
            <a:r>
              <a:rPr lang="en-US" sz="3200" dirty="0"/>
              <a:t>Forces in the Truss Members</a:t>
            </a:r>
          </a:p>
        </p:txBody>
      </p:sp>
      <p:cxnSp>
        <p:nvCxnSpPr>
          <p:cNvPr id="34" name="Straight Arrow Connector 33">
            <a:extLst>
              <a:ext uri="{FF2B5EF4-FFF2-40B4-BE49-F238E27FC236}">
                <a16:creationId xmlns:a16="http://schemas.microsoft.com/office/drawing/2014/main" id="{045E91FA-3C39-4A3E-80FF-03F13056815D}"/>
              </a:ext>
            </a:extLst>
          </p:cNvPr>
          <p:cNvCxnSpPr>
            <a:cxnSpLocks/>
          </p:cNvCxnSpPr>
          <p:nvPr/>
        </p:nvCxnSpPr>
        <p:spPr>
          <a:xfrm flipH="1">
            <a:off x="6179673" y="3934557"/>
            <a:ext cx="1346672" cy="18464"/>
          </a:xfrm>
          <a:prstGeom prst="straightConnector1">
            <a:avLst/>
          </a:prstGeom>
          <a:ln w="1016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671F845E-9CFD-46B0-867A-D6D43F1D1825}"/>
              </a:ext>
            </a:extLst>
          </p:cNvPr>
          <p:cNvSpPr txBox="1"/>
          <p:nvPr/>
        </p:nvSpPr>
        <p:spPr>
          <a:xfrm>
            <a:off x="5901277" y="2215363"/>
            <a:ext cx="1685291" cy="461665"/>
          </a:xfrm>
          <a:prstGeom prst="rect">
            <a:avLst/>
          </a:prstGeom>
          <a:noFill/>
        </p:spPr>
        <p:txBody>
          <a:bodyPr wrap="square" rtlCol="0">
            <a:spAutoFit/>
          </a:bodyPr>
          <a:lstStyle/>
          <a:p>
            <a:r>
              <a:rPr lang="en-US" sz="2400" dirty="0">
                <a:solidFill>
                  <a:srgbClr val="7030A0"/>
                </a:solidFill>
              </a:rPr>
              <a:t>F</a:t>
            </a:r>
            <a:r>
              <a:rPr lang="en-US" sz="2400" baseline="-25000" dirty="0">
                <a:solidFill>
                  <a:srgbClr val="7030A0"/>
                </a:solidFill>
              </a:rPr>
              <a:t>AB </a:t>
            </a:r>
            <a:r>
              <a:rPr lang="en-US" sz="2400" dirty="0"/>
              <a:t>= </a:t>
            </a:r>
            <a:r>
              <a:rPr lang="en-US" sz="2400" b="1" dirty="0">
                <a:solidFill>
                  <a:srgbClr val="7030A0"/>
                </a:solidFill>
              </a:rPr>
              <a:t>1.8 </a:t>
            </a:r>
            <a:r>
              <a:rPr lang="en-US" sz="2400" b="1" dirty="0" err="1">
                <a:solidFill>
                  <a:srgbClr val="7030A0"/>
                </a:solidFill>
              </a:rPr>
              <a:t>lb</a:t>
            </a:r>
            <a:endParaRPr lang="en-US" sz="2400" b="1" dirty="0">
              <a:solidFill>
                <a:srgbClr val="7030A0"/>
              </a:solidFill>
            </a:endParaRPr>
          </a:p>
        </p:txBody>
      </p:sp>
      <p:sp>
        <p:nvSpPr>
          <p:cNvPr id="36" name="TextBox 35">
            <a:extLst>
              <a:ext uri="{FF2B5EF4-FFF2-40B4-BE49-F238E27FC236}">
                <a16:creationId xmlns:a16="http://schemas.microsoft.com/office/drawing/2014/main" id="{038C862F-4533-4D78-BFFF-E82B013EA65F}"/>
              </a:ext>
            </a:extLst>
          </p:cNvPr>
          <p:cNvSpPr txBox="1"/>
          <p:nvPr/>
        </p:nvSpPr>
        <p:spPr>
          <a:xfrm>
            <a:off x="6423651" y="4172120"/>
            <a:ext cx="2002897" cy="461665"/>
          </a:xfrm>
          <a:prstGeom prst="rect">
            <a:avLst/>
          </a:prstGeom>
          <a:noFill/>
        </p:spPr>
        <p:txBody>
          <a:bodyPr wrap="square" rtlCol="0">
            <a:spAutoFit/>
          </a:bodyPr>
          <a:lstStyle/>
          <a:p>
            <a:r>
              <a:rPr lang="en-US" sz="2400" dirty="0">
                <a:solidFill>
                  <a:srgbClr val="FF0000"/>
                </a:solidFill>
              </a:rPr>
              <a:t>F</a:t>
            </a:r>
            <a:r>
              <a:rPr lang="en-US" sz="2400" baseline="-25000" dirty="0">
                <a:solidFill>
                  <a:srgbClr val="FF0000"/>
                </a:solidFill>
              </a:rPr>
              <a:t>AC</a:t>
            </a:r>
            <a:r>
              <a:rPr lang="en-US" sz="2400" baseline="-25000" dirty="0"/>
              <a:t> </a:t>
            </a:r>
            <a:r>
              <a:rPr lang="en-US" sz="2400" dirty="0"/>
              <a:t>=</a:t>
            </a:r>
            <a:r>
              <a:rPr lang="en-US" sz="2400" b="1" dirty="0"/>
              <a:t> </a:t>
            </a:r>
            <a:r>
              <a:rPr lang="en-US" sz="2400" b="1" dirty="0">
                <a:solidFill>
                  <a:srgbClr val="C00000"/>
                </a:solidFill>
              </a:rPr>
              <a:t>1.5 </a:t>
            </a:r>
            <a:r>
              <a:rPr lang="en-US" sz="2400" b="1" dirty="0" err="1">
                <a:solidFill>
                  <a:srgbClr val="C00000"/>
                </a:solidFill>
              </a:rPr>
              <a:t>lb</a:t>
            </a:r>
            <a:endParaRPr lang="en-US" sz="2400" b="1" dirty="0">
              <a:solidFill>
                <a:srgbClr val="C00000"/>
              </a:solidFill>
            </a:endParaRPr>
          </a:p>
        </p:txBody>
      </p:sp>
      <p:sp>
        <p:nvSpPr>
          <p:cNvPr id="21" name="TextBox 20">
            <a:extLst>
              <a:ext uri="{FF2B5EF4-FFF2-40B4-BE49-F238E27FC236}">
                <a16:creationId xmlns:a16="http://schemas.microsoft.com/office/drawing/2014/main" id="{484CDC79-C8F8-4213-BB63-E7E9951F5E62}"/>
              </a:ext>
            </a:extLst>
          </p:cNvPr>
          <p:cNvSpPr txBox="1"/>
          <p:nvPr/>
        </p:nvSpPr>
        <p:spPr>
          <a:xfrm>
            <a:off x="559433" y="2009607"/>
            <a:ext cx="5140813" cy="1569660"/>
          </a:xfrm>
          <a:prstGeom prst="rect">
            <a:avLst/>
          </a:prstGeom>
          <a:noFill/>
        </p:spPr>
        <p:txBody>
          <a:bodyPr wrap="square" rtlCol="0">
            <a:spAutoFit/>
          </a:bodyPr>
          <a:lstStyle/>
          <a:p>
            <a:r>
              <a:rPr lang="en-US" sz="2400" dirty="0"/>
              <a:t>By analyzing Point A we were able to determine the </a:t>
            </a:r>
            <a:r>
              <a:rPr lang="en-US" sz="2400" u="sng" dirty="0"/>
              <a:t>magnitude</a:t>
            </a:r>
            <a:r>
              <a:rPr lang="en-US" sz="2400" dirty="0"/>
              <a:t> and correct </a:t>
            </a:r>
            <a:r>
              <a:rPr lang="en-US" sz="2400" u="sng" dirty="0"/>
              <a:t>sense</a:t>
            </a:r>
            <a:r>
              <a:rPr lang="en-US" sz="2400" dirty="0"/>
              <a:t> of the forces in the two truss members…</a:t>
            </a:r>
          </a:p>
        </p:txBody>
      </p:sp>
    </p:spTree>
    <p:extLst>
      <p:ext uri="{BB962C8B-B14F-4D97-AF65-F5344CB8AC3E}">
        <p14:creationId xmlns:p14="http://schemas.microsoft.com/office/powerpoint/2010/main" val="2065159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2A8073-D6AC-4664-84BF-9FDB26A51CCD}"/>
              </a:ext>
            </a:extLst>
          </p:cNvPr>
          <p:cNvSpPr>
            <a:spLocks noGrp="1"/>
          </p:cNvSpPr>
          <p:nvPr>
            <p:ph type="sldNum" sz="quarter" idx="12"/>
          </p:nvPr>
        </p:nvSpPr>
        <p:spPr/>
        <p:txBody>
          <a:bodyPr/>
          <a:lstStyle/>
          <a:p>
            <a:fld id="{520DCC47-79FA-482E-96B5-4001151A635B}" type="slidenum">
              <a:rPr lang="en-US" smtClean="0"/>
              <a:t>22</a:t>
            </a:fld>
            <a:endParaRPr lang="en-US"/>
          </a:p>
        </p:txBody>
      </p:sp>
      <p:sp>
        <p:nvSpPr>
          <p:cNvPr id="33" name="TextBox 32">
            <a:extLst>
              <a:ext uri="{FF2B5EF4-FFF2-40B4-BE49-F238E27FC236}">
                <a16:creationId xmlns:a16="http://schemas.microsoft.com/office/drawing/2014/main" id="{1C35BACE-EC1E-4570-8E1D-FF241CF14AC0}"/>
              </a:ext>
            </a:extLst>
          </p:cNvPr>
          <p:cNvSpPr txBox="1"/>
          <p:nvPr/>
        </p:nvSpPr>
        <p:spPr>
          <a:xfrm>
            <a:off x="1100518" y="178767"/>
            <a:ext cx="10031437" cy="584775"/>
          </a:xfrm>
          <a:prstGeom prst="rect">
            <a:avLst/>
          </a:prstGeom>
          <a:noFill/>
        </p:spPr>
        <p:txBody>
          <a:bodyPr wrap="square" rtlCol="0">
            <a:spAutoFit/>
          </a:bodyPr>
          <a:lstStyle/>
          <a:p>
            <a:pPr algn="ctr"/>
            <a:r>
              <a:rPr lang="en-US" sz="3200" dirty="0"/>
              <a:t>Compression and Tension State </a:t>
            </a:r>
          </a:p>
        </p:txBody>
      </p:sp>
      <p:sp>
        <p:nvSpPr>
          <p:cNvPr id="8" name="TextBox 7">
            <a:extLst>
              <a:ext uri="{FF2B5EF4-FFF2-40B4-BE49-F238E27FC236}">
                <a16:creationId xmlns:a16="http://schemas.microsoft.com/office/drawing/2014/main" id="{40607198-4554-4862-9836-C9404B0976E8}"/>
              </a:ext>
            </a:extLst>
          </p:cNvPr>
          <p:cNvSpPr txBox="1"/>
          <p:nvPr/>
        </p:nvSpPr>
        <p:spPr>
          <a:xfrm>
            <a:off x="596073" y="1263976"/>
            <a:ext cx="5257031" cy="2308324"/>
          </a:xfrm>
          <a:prstGeom prst="rect">
            <a:avLst/>
          </a:prstGeom>
          <a:noFill/>
        </p:spPr>
        <p:txBody>
          <a:bodyPr wrap="square" rtlCol="0">
            <a:spAutoFit/>
          </a:bodyPr>
          <a:lstStyle/>
          <a:p>
            <a:r>
              <a:rPr lang="en-US" sz="2400" dirty="0"/>
              <a:t>From the vector convention defined earlier we can identify if the beams are in </a:t>
            </a:r>
            <a:r>
              <a:rPr lang="en-US" sz="2400" u="sng" dirty="0"/>
              <a:t>tension</a:t>
            </a:r>
            <a:r>
              <a:rPr lang="en-US" sz="2400" dirty="0"/>
              <a:t> or </a:t>
            </a:r>
            <a:r>
              <a:rPr lang="en-US" sz="2400" u="sng" dirty="0"/>
              <a:t>compression</a:t>
            </a:r>
            <a:r>
              <a:rPr lang="en-US" sz="2400" dirty="0"/>
              <a:t>. </a:t>
            </a:r>
          </a:p>
          <a:p>
            <a:endParaRPr lang="en-US" sz="2400" dirty="0"/>
          </a:p>
          <a:p>
            <a:r>
              <a:rPr lang="en-US" sz="2400" dirty="0"/>
              <a:t>We can use this information to design the members in the truss…</a:t>
            </a:r>
          </a:p>
        </p:txBody>
      </p:sp>
      <p:sp>
        <p:nvSpPr>
          <p:cNvPr id="30" name="TextBox 29">
            <a:extLst>
              <a:ext uri="{FF2B5EF4-FFF2-40B4-BE49-F238E27FC236}">
                <a16:creationId xmlns:a16="http://schemas.microsoft.com/office/drawing/2014/main" id="{3CB04CDB-6485-48D6-B9C1-32D4DE2B9B10}"/>
              </a:ext>
            </a:extLst>
          </p:cNvPr>
          <p:cNvSpPr txBox="1"/>
          <p:nvPr/>
        </p:nvSpPr>
        <p:spPr>
          <a:xfrm>
            <a:off x="596074" y="4473038"/>
            <a:ext cx="5016406" cy="1569660"/>
          </a:xfrm>
          <a:prstGeom prst="rect">
            <a:avLst/>
          </a:prstGeom>
          <a:noFill/>
        </p:spPr>
        <p:txBody>
          <a:bodyPr wrap="square" rtlCol="0">
            <a:spAutoFit/>
          </a:bodyPr>
          <a:lstStyle/>
          <a:p>
            <a:r>
              <a:rPr lang="en-US" sz="2400" dirty="0"/>
              <a:t>We now know the forces in the members, but we also need to know the reactive forces being generated by Point B and Point C… </a:t>
            </a:r>
          </a:p>
        </p:txBody>
      </p:sp>
      <p:grpSp>
        <p:nvGrpSpPr>
          <p:cNvPr id="14" name="Group 13">
            <a:extLst>
              <a:ext uri="{FF2B5EF4-FFF2-40B4-BE49-F238E27FC236}">
                <a16:creationId xmlns:a16="http://schemas.microsoft.com/office/drawing/2014/main" id="{CBE10969-226D-4441-A296-377BFC6F6703}"/>
              </a:ext>
            </a:extLst>
          </p:cNvPr>
          <p:cNvGrpSpPr/>
          <p:nvPr/>
        </p:nvGrpSpPr>
        <p:grpSpPr>
          <a:xfrm>
            <a:off x="5295085" y="997327"/>
            <a:ext cx="4552294" cy="4670474"/>
            <a:chOff x="5295085" y="997327"/>
            <a:chExt cx="4552294" cy="4670474"/>
          </a:xfrm>
        </p:grpSpPr>
        <p:sp>
          <p:nvSpPr>
            <p:cNvPr id="3" name="Rectangle 2">
              <a:extLst>
                <a:ext uri="{FF2B5EF4-FFF2-40B4-BE49-F238E27FC236}">
                  <a16:creationId xmlns:a16="http://schemas.microsoft.com/office/drawing/2014/main" id="{9A132792-2A07-4120-8ADF-8F3FCBBFCB8F}"/>
                </a:ext>
              </a:extLst>
            </p:cNvPr>
            <p:cNvSpPr/>
            <p:nvPr/>
          </p:nvSpPr>
          <p:spPr>
            <a:xfrm>
              <a:off x="9087724" y="997327"/>
              <a:ext cx="759655" cy="467047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2FFAA9E7-8D30-45E8-A477-71CB4D8A77F6}"/>
                </a:ext>
              </a:extLst>
            </p:cNvPr>
            <p:cNvCxnSpPr>
              <a:cxnSpLocks/>
            </p:cNvCxnSpPr>
            <p:nvPr/>
          </p:nvCxnSpPr>
          <p:spPr>
            <a:xfrm flipH="1">
              <a:off x="6049102" y="1105599"/>
              <a:ext cx="3263705" cy="271729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2F4663C-A986-411B-ACAD-3B4E54393605}"/>
                </a:ext>
              </a:extLst>
            </p:cNvPr>
            <p:cNvCxnSpPr>
              <a:cxnSpLocks/>
            </p:cNvCxnSpPr>
            <p:nvPr/>
          </p:nvCxnSpPr>
          <p:spPr>
            <a:xfrm flipH="1">
              <a:off x="6049102" y="3907301"/>
              <a:ext cx="3263705" cy="4572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8118C9D-C154-4FE2-942C-C405092FF168}"/>
                </a:ext>
              </a:extLst>
            </p:cNvPr>
            <p:cNvSpPr/>
            <p:nvPr/>
          </p:nvSpPr>
          <p:spPr>
            <a:xfrm>
              <a:off x="5669273" y="3689253"/>
              <a:ext cx="436098" cy="40796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3C6E610-D828-4D34-A51A-F4E3DA58B498}"/>
                </a:ext>
              </a:extLst>
            </p:cNvPr>
            <p:cNvSpPr txBox="1"/>
            <p:nvPr/>
          </p:nvSpPr>
          <p:spPr>
            <a:xfrm>
              <a:off x="6485200" y="3472892"/>
              <a:ext cx="1026941"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18" name="Oval 17">
              <a:extLst>
                <a:ext uri="{FF2B5EF4-FFF2-40B4-BE49-F238E27FC236}">
                  <a16:creationId xmlns:a16="http://schemas.microsoft.com/office/drawing/2014/main" id="{D9194E16-AC43-4CD7-8633-9B286921ABBA}"/>
                </a:ext>
              </a:extLst>
            </p:cNvPr>
            <p:cNvSpPr/>
            <p:nvPr/>
          </p:nvSpPr>
          <p:spPr>
            <a:xfrm>
              <a:off x="9178607" y="1028412"/>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3037FF3-E466-4038-8F49-ABEDF818DA98}"/>
                </a:ext>
              </a:extLst>
            </p:cNvPr>
            <p:cNvSpPr/>
            <p:nvPr/>
          </p:nvSpPr>
          <p:spPr>
            <a:xfrm>
              <a:off x="5749436" y="3810228"/>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BAD3214-C138-4468-BBB9-E12AB8AA696A}"/>
                </a:ext>
              </a:extLst>
            </p:cNvPr>
            <p:cNvSpPr/>
            <p:nvPr/>
          </p:nvSpPr>
          <p:spPr>
            <a:xfrm>
              <a:off x="9118987" y="3782092"/>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415C8B69-C0EB-4162-9636-811C548AB335}"/>
                </a:ext>
              </a:extLst>
            </p:cNvPr>
            <p:cNvSpPr txBox="1"/>
            <p:nvPr/>
          </p:nvSpPr>
          <p:spPr>
            <a:xfrm>
              <a:off x="5295085" y="3714680"/>
              <a:ext cx="436098" cy="461665"/>
            </a:xfrm>
            <a:prstGeom prst="rect">
              <a:avLst/>
            </a:prstGeom>
            <a:noFill/>
          </p:spPr>
          <p:txBody>
            <a:bodyPr wrap="square" rtlCol="0">
              <a:spAutoFit/>
            </a:bodyPr>
            <a:lstStyle/>
            <a:p>
              <a:r>
                <a:rPr lang="en-US" sz="2400" b="1" dirty="0"/>
                <a:t>A</a:t>
              </a:r>
            </a:p>
          </p:txBody>
        </p:sp>
        <p:sp>
          <p:nvSpPr>
            <p:cNvPr id="26" name="TextBox 25">
              <a:extLst>
                <a:ext uri="{FF2B5EF4-FFF2-40B4-BE49-F238E27FC236}">
                  <a16:creationId xmlns:a16="http://schemas.microsoft.com/office/drawing/2014/main" id="{3BFC7DF5-CE93-4DE2-B96A-8CEDD73DF34C}"/>
                </a:ext>
              </a:extLst>
            </p:cNvPr>
            <p:cNvSpPr txBox="1"/>
            <p:nvPr/>
          </p:nvSpPr>
          <p:spPr>
            <a:xfrm>
              <a:off x="9358359" y="1205045"/>
              <a:ext cx="436098" cy="461665"/>
            </a:xfrm>
            <a:prstGeom prst="rect">
              <a:avLst/>
            </a:prstGeom>
            <a:noFill/>
          </p:spPr>
          <p:txBody>
            <a:bodyPr wrap="square" rtlCol="0">
              <a:spAutoFit/>
            </a:bodyPr>
            <a:lstStyle/>
            <a:p>
              <a:r>
                <a:rPr lang="en-US" sz="2400" b="1" dirty="0"/>
                <a:t>B</a:t>
              </a:r>
            </a:p>
          </p:txBody>
        </p:sp>
        <p:sp>
          <p:nvSpPr>
            <p:cNvPr id="27" name="TextBox 26">
              <a:extLst>
                <a:ext uri="{FF2B5EF4-FFF2-40B4-BE49-F238E27FC236}">
                  <a16:creationId xmlns:a16="http://schemas.microsoft.com/office/drawing/2014/main" id="{E0091680-78B8-4652-9A45-8623E88482CA}"/>
                </a:ext>
              </a:extLst>
            </p:cNvPr>
            <p:cNvSpPr txBox="1"/>
            <p:nvPr/>
          </p:nvSpPr>
          <p:spPr>
            <a:xfrm>
              <a:off x="9087724" y="4092333"/>
              <a:ext cx="436098" cy="461665"/>
            </a:xfrm>
            <a:prstGeom prst="rect">
              <a:avLst/>
            </a:prstGeom>
            <a:noFill/>
          </p:spPr>
          <p:txBody>
            <a:bodyPr wrap="square" rtlCol="0">
              <a:spAutoFit/>
            </a:bodyPr>
            <a:lstStyle/>
            <a:p>
              <a:r>
                <a:rPr lang="en-US" sz="2400" b="1" dirty="0"/>
                <a:t>C</a:t>
              </a:r>
            </a:p>
          </p:txBody>
        </p:sp>
        <p:sp>
          <p:nvSpPr>
            <p:cNvPr id="36" name="TextBox 35">
              <a:extLst>
                <a:ext uri="{FF2B5EF4-FFF2-40B4-BE49-F238E27FC236}">
                  <a16:creationId xmlns:a16="http://schemas.microsoft.com/office/drawing/2014/main" id="{038C862F-4533-4D78-BFFF-E82B013EA65F}"/>
                </a:ext>
              </a:extLst>
            </p:cNvPr>
            <p:cNvSpPr txBox="1"/>
            <p:nvPr/>
          </p:nvSpPr>
          <p:spPr>
            <a:xfrm>
              <a:off x="7155761" y="4218619"/>
              <a:ext cx="1026941" cy="461665"/>
            </a:xfrm>
            <a:prstGeom prst="rect">
              <a:avLst/>
            </a:prstGeom>
            <a:noFill/>
          </p:spPr>
          <p:txBody>
            <a:bodyPr wrap="square" rtlCol="0">
              <a:spAutoFit/>
            </a:bodyPr>
            <a:lstStyle/>
            <a:p>
              <a:r>
                <a:rPr lang="en-US" sz="2400" b="1" dirty="0">
                  <a:solidFill>
                    <a:srgbClr val="C00000"/>
                  </a:solidFill>
                </a:rPr>
                <a:t>1.5 </a:t>
              </a:r>
              <a:r>
                <a:rPr lang="en-US" sz="2400" b="1" dirty="0" err="1">
                  <a:solidFill>
                    <a:srgbClr val="C00000"/>
                  </a:solidFill>
                </a:rPr>
                <a:t>lb</a:t>
              </a:r>
              <a:endParaRPr lang="en-US" sz="2400" b="1" dirty="0">
                <a:solidFill>
                  <a:srgbClr val="C00000"/>
                </a:solidFill>
              </a:endParaRPr>
            </a:p>
          </p:txBody>
        </p:sp>
        <p:cxnSp>
          <p:nvCxnSpPr>
            <p:cNvPr id="23" name="Straight Arrow Connector 22">
              <a:extLst>
                <a:ext uri="{FF2B5EF4-FFF2-40B4-BE49-F238E27FC236}">
                  <a16:creationId xmlns:a16="http://schemas.microsoft.com/office/drawing/2014/main" id="{3C9198DA-4953-44B5-A34D-0C0A22C0638F}"/>
                </a:ext>
              </a:extLst>
            </p:cNvPr>
            <p:cNvCxnSpPr>
              <a:cxnSpLocks/>
            </p:cNvCxnSpPr>
            <p:nvPr/>
          </p:nvCxnSpPr>
          <p:spPr>
            <a:xfrm flipH="1">
              <a:off x="7664821" y="1235774"/>
              <a:ext cx="1451989" cy="1220611"/>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FCA07C5-907E-4665-94C6-91B081B3D87E}"/>
                </a:ext>
              </a:extLst>
            </p:cNvPr>
            <p:cNvCxnSpPr>
              <a:cxnSpLocks/>
            </p:cNvCxnSpPr>
            <p:nvPr/>
          </p:nvCxnSpPr>
          <p:spPr>
            <a:xfrm flipH="1">
              <a:off x="6193727" y="3934557"/>
              <a:ext cx="1346672" cy="18464"/>
            </a:xfrm>
            <a:prstGeom prst="straightConnector1">
              <a:avLst/>
            </a:prstGeom>
            <a:ln w="1016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330574F-B5F3-4D47-83A7-D5F33527CDA4}"/>
                </a:ext>
              </a:extLst>
            </p:cNvPr>
            <p:cNvCxnSpPr>
              <a:cxnSpLocks/>
            </p:cNvCxnSpPr>
            <p:nvPr/>
          </p:nvCxnSpPr>
          <p:spPr>
            <a:xfrm>
              <a:off x="7789507" y="3917429"/>
              <a:ext cx="1298217" cy="0"/>
            </a:xfrm>
            <a:prstGeom prst="straightConnector1">
              <a:avLst/>
            </a:prstGeom>
            <a:ln w="1016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BF9B9FE8-E84C-4593-BE53-FAB0F0D22A38}"/>
                </a:ext>
              </a:extLst>
            </p:cNvPr>
            <p:cNvSpPr txBox="1"/>
            <p:nvPr/>
          </p:nvSpPr>
          <p:spPr>
            <a:xfrm>
              <a:off x="6718705" y="2009607"/>
              <a:ext cx="1026941" cy="461665"/>
            </a:xfrm>
            <a:prstGeom prst="rect">
              <a:avLst/>
            </a:prstGeom>
            <a:noFill/>
          </p:spPr>
          <p:txBody>
            <a:bodyPr wrap="square" rtlCol="0">
              <a:spAutoFit/>
            </a:bodyPr>
            <a:lstStyle/>
            <a:p>
              <a:r>
                <a:rPr lang="en-US" sz="2400" b="1" dirty="0">
                  <a:solidFill>
                    <a:srgbClr val="7030A0"/>
                  </a:solidFill>
                </a:rPr>
                <a:t>1.8 </a:t>
              </a:r>
              <a:r>
                <a:rPr lang="en-US" sz="2400" b="1" dirty="0" err="1">
                  <a:solidFill>
                    <a:srgbClr val="7030A0"/>
                  </a:solidFill>
                </a:rPr>
                <a:t>lb</a:t>
              </a:r>
              <a:endParaRPr lang="en-US" sz="2400" b="1" dirty="0">
                <a:solidFill>
                  <a:srgbClr val="7030A0"/>
                </a:solidFill>
              </a:endParaRPr>
            </a:p>
          </p:txBody>
        </p:sp>
        <p:sp>
          <p:nvSpPr>
            <p:cNvPr id="7" name="TextBox 6">
              <a:extLst>
                <a:ext uri="{FF2B5EF4-FFF2-40B4-BE49-F238E27FC236}">
                  <a16:creationId xmlns:a16="http://schemas.microsoft.com/office/drawing/2014/main" id="{00704BB2-3CFE-4DAB-83BA-5493F5B2DDCE}"/>
                </a:ext>
              </a:extLst>
            </p:cNvPr>
            <p:cNvSpPr txBox="1"/>
            <p:nvPr/>
          </p:nvSpPr>
          <p:spPr>
            <a:xfrm>
              <a:off x="6485200" y="1589707"/>
              <a:ext cx="1949917" cy="461665"/>
            </a:xfrm>
            <a:prstGeom prst="rect">
              <a:avLst/>
            </a:prstGeom>
            <a:noFill/>
          </p:spPr>
          <p:txBody>
            <a:bodyPr wrap="square" rtlCol="0">
              <a:spAutoFit/>
            </a:bodyPr>
            <a:lstStyle/>
            <a:p>
              <a:r>
                <a:rPr lang="en-US" sz="2400" b="1" dirty="0">
                  <a:solidFill>
                    <a:srgbClr val="7030A0"/>
                  </a:solidFill>
                </a:rPr>
                <a:t>TENSION</a:t>
              </a:r>
            </a:p>
          </p:txBody>
        </p:sp>
        <p:sp>
          <p:nvSpPr>
            <p:cNvPr id="37" name="TextBox 36">
              <a:extLst>
                <a:ext uri="{FF2B5EF4-FFF2-40B4-BE49-F238E27FC236}">
                  <a16:creationId xmlns:a16="http://schemas.microsoft.com/office/drawing/2014/main" id="{C639193A-585D-4A78-A8E4-9D1C53D10053}"/>
                </a:ext>
              </a:extLst>
            </p:cNvPr>
            <p:cNvSpPr txBox="1"/>
            <p:nvPr/>
          </p:nvSpPr>
          <p:spPr>
            <a:xfrm>
              <a:off x="6549880" y="4715049"/>
              <a:ext cx="2229882" cy="461665"/>
            </a:xfrm>
            <a:prstGeom prst="rect">
              <a:avLst/>
            </a:prstGeom>
            <a:noFill/>
          </p:spPr>
          <p:txBody>
            <a:bodyPr wrap="square" rtlCol="0">
              <a:spAutoFit/>
            </a:bodyPr>
            <a:lstStyle/>
            <a:p>
              <a:r>
                <a:rPr lang="en-US" sz="2400" b="1" dirty="0">
                  <a:solidFill>
                    <a:srgbClr val="C00000"/>
                  </a:solidFill>
                </a:rPr>
                <a:t>COMPRESSION</a:t>
              </a:r>
            </a:p>
          </p:txBody>
        </p:sp>
        <p:cxnSp>
          <p:nvCxnSpPr>
            <p:cNvPr id="34" name="Straight Arrow Connector 33">
              <a:extLst>
                <a:ext uri="{FF2B5EF4-FFF2-40B4-BE49-F238E27FC236}">
                  <a16:creationId xmlns:a16="http://schemas.microsoft.com/office/drawing/2014/main" id="{16D41483-4D83-42A2-9A7F-4BB819B881A3}"/>
                </a:ext>
              </a:extLst>
            </p:cNvPr>
            <p:cNvCxnSpPr>
              <a:cxnSpLocks/>
            </p:cNvCxnSpPr>
            <p:nvPr/>
          </p:nvCxnSpPr>
          <p:spPr>
            <a:xfrm flipV="1">
              <a:off x="6323308" y="2557358"/>
              <a:ext cx="1174779" cy="1021909"/>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55586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F40449-415C-4E8E-9A93-F5F25F21BDF5}"/>
              </a:ext>
            </a:extLst>
          </p:cNvPr>
          <p:cNvSpPr>
            <a:spLocks noGrp="1"/>
          </p:cNvSpPr>
          <p:nvPr>
            <p:ph type="sldNum" sz="quarter" idx="12"/>
          </p:nvPr>
        </p:nvSpPr>
        <p:spPr/>
        <p:txBody>
          <a:bodyPr/>
          <a:lstStyle/>
          <a:p>
            <a:fld id="{520DCC47-79FA-482E-96B5-4001151A635B}" type="slidenum">
              <a:rPr lang="en-US" smtClean="0"/>
              <a:t>23</a:t>
            </a:fld>
            <a:endParaRPr lang="en-US"/>
          </a:p>
        </p:txBody>
      </p:sp>
      <p:sp>
        <p:nvSpPr>
          <p:cNvPr id="3" name="Oval 2">
            <a:extLst>
              <a:ext uri="{FF2B5EF4-FFF2-40B4-BE49-F238E27FC236}">
                <a16:creationId xmlns:a16="http://schemas.microsoft.com/office/drawing/2014/main" id="{68DE13A9-1BAA-4925-A0BA-F02AB6E891D1}"/>
              </a:ext>
            </a:extLst>
          </p:cNvPr>
          <p:cNvSpPr/>
          <p:nvPr/>
        </p:nvSpPr>
        <p:spPr>
          <a:xfrm>
            <a:off x="7074097" y="2403151"/>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9A161B3-5C12-43E4-8D82-E269707D3E30}"/>
              </a:ext>
            </a:extLst>
          </p:cNvPr>
          <p:cNvSpPr txBox="1"/>
          <p:nvPr/>
        </p:nvSpPr>
        <p:spPr>
          <a:xfrm>
            <a:off x="7384194" y="2192330"/>
            <a:ext cx="436098" cy="461665"/>
          </a:xfrm>
          <a:prstGeom prst="rect">
            <a:avLst/>
          </a:prstGeom>
          <a:noFill/>
        </p:spPr>
        <p:txBody>
          <a:bodyPr wrap="square" rtlCol="0">
            <a:spAutoFit/>
          </a:bodyPr>
          <a:lstStyle/>
          <a:p>
            <a:r>
              <a:rPr lang="en-US" sz="2400" b="1" dirty="0"/>
              <a:t>B</a:t>
            </a:r>
          </a:p>
        </p:txBody>
      </p:sp>
      <p:cxnSp>
        <p:nvCxnSpPr>
          <p:cNvPr id="5" name="Straight Arrow Connector 4">
            <a:extLst>
              <a:ext uri="{FF2B5EF4-FFF2-40B4-BE49-F238E27FC236}">
                <a16:creationId xmlns:a16="http://schemas.microsoft.com/office/drawing/2014/main" id="{F7DE231D-26B9-4DBE-A807-2546D0D2FE50}"/>
              </a:ext>
            </a:extLst>
          </p:cNvPr>
          <p:cNvCxnSpPr>
            <a:cxnSpLocks/>
          </p:cNvCxnSpPr>
          <p:nvPr/>
        </p:nvCxnSpPr>
        <p:spPr>
          <a:xfrm flipH="1">
            <a:off x="5562848" y="2672712"/>
            <a:ext cx="1511249" cy="1092790"/>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7984F0B8-481C-4851-9BE4-40BD2DABBA27}"/>
              </a:ext>
            </a:extLst>
          </p:cNvPr>
          <p:cNvSpPr txBox="1"/>
          <p:nvPr/>
        </p:nvSpPr>
        <p:spPr>
          <a:xfrm>
            <a:off x="4713256" y="3882805"/>
            <a:ext cx="1715972" cy="461665"/>
          </a:xfrm>
          <a:prstGeom prst="rect">
            <a:avLst/>
          </a:prstGeom>
          <a:noFill/>
        </p:spPr>
        <p:txBody>
          <a:bodyPr wrap="square" rtlCol="0">
            <a:spAutoFit/>
          </a:bodyPr>
          <a:lstStyle/>
          <a:p>
            <a:r>
              <a:rPr lang="en-US" sz="2400" b="1" dirty="0">
                <a:solidFill>
                  <a:srgbClr val="7030A0"/>
                </a:solidFill>
              </a:rPr>
              <a:t>F</a:t>
            </a:r>
            <a:r>
              <a:rPr lang="en-US" sz="2400" b="1" baseline="-25000" dirty="0">
                <a:solidFill>
                  <a:srgbClr val="7030A0"/>
                </a:solidFill>
              </a:rPr>
              <a:t>AB</a:t>
            </a:r>
            <a:r>
              <a:rPr lang="en-US" sz="2400" b="1" dirty="0">
                <a:solidFill>
                  <a:srgbClr val="7030A0"/>
                </a:solidFill>
              </a:rPr>
              <a:t> = 1.9 </a:t>
            </a:r>
            <a:r>
              <a:rPr lang="en-US" sz="2400" b="1" dirty="0" err="1">
                <a:solidFill>
                  <a:srgbClr val="7030A0"/>
                </a:solidFill>
              </a:rPr>
              <a:t>lb</a:t>
            </a:r>
            <a:endParaRPr lang="en-US" sz="2400" b="1" dirty="0">
              <a:solidFill>
                <a:srgbClr val="7030A0"/>
              </a:solidFill>
            </a:endParaRPr>
          </a:p>
        </p:txBody>
      </p:sp>
      <p:sp>
        <p:nvSpPr>
          <p:cNvPr id="13" name="TextBox 12">
            <a:extLst>
              <a:ext uri="{FF2B5EF4-FFF2-40B4-BE49-F238E27FC236}">
                <a16:creationId xmlns:a16="http://schemas.microsoft.com/office/drawing/2014/main" id="{907EC4B9-A616-4C97-B0B1-8C41EAA06206}"/>
              </a:ext>
            </a:extLst>
          </p:cNvPr>
          <p:cNvSpPr txBox="1"/>
          <p:nvPr/>
        </p:nvSpPr>
        <p:spPr>
          <a:xfrm>
            <a:off x="5999115" y="2636410"/>
            <a:ext cx="747852"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grpSp>
        <p:nvGrpSpPr>
          <p:cNvPr id="8" name="Group 7">
            <a:extLst>
              <a:ext uri="{FF2B5EF4-FFF2-40B4-BE49-F238E27FC236}">
                <a16:creationId xmlns:a16="http://schemas.microsoft.com/office/drawing/2014/main" id="{A0B19AC8-652A-4189-90CB-F69314B28BAE}"/>
              </a:ext>
            </a:extLst>
          </p:cNvPr>
          <p:cNvGrpSpPr/>
          <p:nvPr/>
        </p:nvGrpSpPr>
        <p:grpSpPr>
          <a:xfrm>
            <a:off x="4451925" y="1750187"/>
            <a:ext cx="4752614" cy="801209"/>
            <a:chOff x="4451925" y="1750187"/>
            <a:chExt cx="4752614" cy="801209"/>
          </a:xfrm>
        </p:grpSpPr>
        <p:cxnSp>
          <p:nvCxnSpPr>
            <p:cNvPr id="7" name="Straight Arrow Connector 6">
              <a:extLst>
                <a:ext uri="{FF2B5EF4-FFF2-40B4-BE49-F238E27FC236}">
                  <a16:creationId xmlns:a16="http://schemas.microsoft.com/office/drawing/2014/main" id="{AE326A89-1D07-48D6-A0E3-E8F2C2EC8137}"/>
                </a:ext>
              </a:extLst>
            </p:cNvPr>
            <p:cNvCxnSpPr>
              <a:cxnSpLocks/>
            </p:cNvCxnSpPr>
            <p:nvPr/>
          </p:nvCxnSpPr>
          <p:spPr>
            <a:xfrm flipH="1">
              <a:off x="5433390" y="2544619"/>
              <a:ext cx="1609030" cy="6777"/>
            </a:xfrm>
            <a:prstGeom prst="straightConnector1">
              <a:avLst/>
            </a:prstGeom>
            <a:ln w="1016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28603BA-D52D-450A-9C5E-9EEB6B4F4705}"/>
                </a:ext>
              </a:extLst>
            </p:cNvPr>
            <p:cNvSpPr txBox="1"/>
            <p:nvPr/>
          </p:nvSpPr>
          <p:spPr>
            <a:xfrm>
              <a:off x="4451925" y="1750187"/>
              <a:ext cx="4752614" cy="461665"/>
            </a:xfrm>
            <a:prstGeom prst="rect">
              <a:avLst/>
            </a:prstGeom>
            <a:noFill/>
          </p:spPr>
          <p:txBody>
            <a:bodyPr wrap="square" rtlCol="0">
              <a:spAutoFit/>
            </a:bodyPr>
            <a:lstStyle/>
            <a:p>
              <a:r>
                <a:rPr lang="en-US" sz="2400" b="1" dirty="0">
                  <a:solidFill>
                    <a:srgbClr val="0070C0"/>
                  </a:solidFill>
                </a:rPr>
                <a:t>Adj   =   Cos (34) * 1.8   =   1.5 </a:t>
              </a:r>
              <a:r>
                <a:rPr lang="en-US" sz="2400" b="1" dirty="0" err="1">
                  <a:solidFill>
                    <a:srgbClr val="0070C0"/>
                  </a:solidFill>
                </a:rPr>
                <a:t>lb</a:t>
              </a:r>
              <a:r>
                <a:rPr lang="en-US" sz="2400" b="1" dirty="0">
                  <a:solidFill>
                    <a:srgbClr val="0070C0"/>
                  </a:solidFill>
                </a:rPr>
                <a:t> </a:t>
              </a:r>
            </a:p>
          </p:txBody>
        </p:sp>
      </p:grpSp>
      <p:grpSp>
        <p:nvGrpSpPr>
          <p:cNvPr id="10" name="Group 9">
            <a:extLst>
              <a:ext uri="{FF2B5EF4-FFF2-40B4-BE49-F238E27FC236}">
                <a16:creationId xmlns:a16="http://schemas.microsoft.com/office/drawing/2014/main" id="{48D07DC2-9636-4664-BF1B-CDD18BD7329D}"/>
              </a:ext>
            </a:extLst>
          </p:cNvPr>
          <p:cNvGrpSpPr/>
          <p:nvPr/>
        </p:nvGrpSpPr>
        <p:grpSpPr>
          <a:xfrm>
            <a:off x="6828232" y="2727131"/>
            <a:ext cx="4752614" cy="1633179"/>
            <a:chOff x="6828232" y="2727131"/>
            <a:chExt cx="4752614" cy="1633179"/>
          </a:xfrm>
        </p:grpSpPr>
        <p:cxnSp>
          <p:nvCxnSpPr>
            <p:cNvPr id="9" name="Straight Arrow Connector 8">
              <a:extLst>
                <a:ext uri="{FF2B5EF4-FFF2-40B4-BE49-F238E27FC236}">
                  <a16:creationId xmlns:a16="http://schemas.microsoft.com/office/drawing/2014/main" id="{A7EF2454-96E6-4694-A930-1D10144C6CE0}"/>
                </a:ext>
              </a:extLst>
            </p:cNvPr>
            <p:cNvCxnSpPr>
              <a:cxnSpLocks/>
            </p:cNvCxnSpPr>
            <p:nvPr/>
          </p:nvCxnSpPr>
          <p:spPr>
            <a:xfrm>
              <a:off x="7217011" y="2727131"/>
              <a:ext cx="20650" cy="1155674"/>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B56883A-4621-4427-BFC8-C8539D4E6949}"/>
                </a:ext>
              </a:extLst>
            </p:cNvPr>
            <p:cNvSpPr txBox="1"/>
            <p:nvPr/>
          </p:nvSpPr>
          <p:spPr>
            <a:xfrm>
              <a:off x="6828232" y="3898645"/>
              <a:ext cx="4752614" cy="461665"/>
            </a:xfrm>
            <a:prstGeom prst="rect">
              <a:avLst/>
            </a:prstGeom>
            <a:noFill/>
          </p:spPr>
          <p:txBody>
            <a:bodyPr wrap="square" rtlCol="0">
              <a:spAutoFit/>
            </a:bodyPr>
            <a:lstStyle/>
            <a:p>
              <a:r>
                <a:rPr lang="en-US" sz="2400" b="1" dirty="0" err="1">
                  <a:solidFill>
                    <a:srgbClr val="FF0000"/>
                  </a:solidFill>
                </a:rPr>
                <a:t>Opp</a:t>
              </a:r>
              <a:r>
                <a:rPr lang="en-US" sz="2400" b="1" dirty="0">
                  <a:solidFill>
                    <a:srgbClr val="FF0000"/>
                  </a:solidFill>
                </a:rPr>
                <a:t>   =   Sin (34) * 1.8   =   1.0 </a:t>
              </a:r>
              <a:r>
                <a:rPr lang="en-US" sz="2400" b="1" dirty="0" err="1">
                  <a:solidFill>
                    <a:srgbClr val="FF0000"/>
                  </a:solidFill>
                </a:rPr>
                <a:t>lb</a:t>
              </a:r>
              <a:r>
                <a:rPr lang="en-US" sz="2400" b="1" dirty="0">
                  <a:solidFill>
                    <a:srgbClr val="FF0000"/>
                  </a:solidFill>
                </a:rPr>
                <a:t> </a:t>
              </a:r>
            </a:p>
          </p:txBody>
        </p:sp>
      </p:grpSp>
      <p:sp>
        <p:nvSpPr>
          <p:cNvPr id="24" name="TextBox 23">
            <a:extLst>
              <a:ext uri="{FF2B5EF4-FFF2-40B4-BE49-F238E27FC236}">
                <a16:creationId xmlns:a16="http://schemas.microsoft.com/office/drawing/2014/main" id="{2A2FCAFA-636E-4189-9277-190E8B42AAD8}"/>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B</a:t>
            </a:r>
          </a:p>
        </p:txBody>
      </p:sp>
      <p:sp>
        <p:nvSpPr>
          <p:cNvPr id="45" name="TextBox 44">
            <a:extLst>
              <a:ext uri="{FF2B5EF4-FFF2-40B4-BE49-F238E27FC236}">
                <a16:creationId xmlns:a16="http://schemas.microsoft.com/office/drawing/2014/main" id="{40A42863-9E74-4F90-A85C-49E9A62E4CB7}"/>
              </a:ext>
            </a:extLst>
          </p:cNvPr>
          <p:cNvSpPr txBox="1"/>
          <p:nvPr/>
        </p:nvSpPr>
        <p:spPr>
          <a:xfrm>
            <a:off x="558879" y="2403151"/>
            <a:ext cx="4122700" cy="3046988"/>
          </a:xfrm>
          <a:prstGeom prst="rect">
            <a:avLst/>
          </a:prstGeom>
          <a:noFill/>
        </p:spPr>
        <p:txBody>
          <a:bodyPr wrap="square" rtlCol="0">
            <a:spAutoFit/>
          </a:bodyPr>
          <a:lstStyle/>
          <a:p>
            <a:r>
              <a:rPr lang="en-US" sz="2400" dirty="0"/>
              <a:t>From the previous calculations we can conclude that Member AB exerts a diagonal force on Point B.</a:t>
            </a:r>
          </a:p>
          <a:p>
            <a:endParaRPr lang="en-US" sz="2400" dirty="0"/>
          </a:p>
          <a:p>
            <a:r>
              <a:rPr lang="en-US" sz="2400" dirty="0"/>
              <a:t>This force can be broken into horizontal and vertical components.</a:t>
            </a:r>
          </a:p>
        </p:txBody>
      </p:sp>
    </p:spTree>
    <p:extLst>
      <p:ext uri="{BB962C8B-B14F-4D97-AF65-F5344CB8AC3E}">
        <p14:creationId xmlns:p14="http://schemas.microsoft.com/office/powerpoint/2010/main" val="2974846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F40449-415C-4E8E-9A93-F5F25F21BDF5}"/>
              </a:ext>
            </a:extLst>
          </p:cNvPr>
          <p:cNvSpPr>
            <a:spLocks noGrp="1"/>
          </p:cNvSpPr>
          <p:nvPr>
            <p:ph type="sldNum" sz="quarter" idx="12"/>
          </p:nvPr>
        </p:nvSpPr>
        <p:spPr/>
        <p:txBody>
          <a:bodyPr/>
          <a:lstStyle/>
          <a:p>
            <a:fld id="{520DCC47-79FA-482E-96B5-4001151A635B}" type="slidenum">
              <a:rPr lang="en-US" smtClean="0"/>
              <a:t>24</a:t>
            </a:fld>
            <a:endParaRPr lang="en-US"/>
          </a:p>
        </p:txBody>
      </p:sp>
      <p:sp>
        <p:nvSpPr>
          <p:cNvPr id="24" name="TextBox 23">
            <a:extLst>
              <a:ext uri="{FF2B5EF4-FFF2-40B4-BE49-F238E27FC236}">
                <a16:creationId xmlns:a16="http://schemas.microsoft.com/office/drawing/2014/main" id="{2A2FCAFA-636E-4189-9277-190E8B42AAD8}"/>
              </a:ext>
            </a:extLst>
          </p:cNvPr>
          <p:cNvSpPr txBox="1"/>
          <p:nvPr/>
        </p:nvSpPr>
        <p:spPr>
          <a:xfrm>
            <a:off x="2829685" y="219475"/>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B</a:t>
            </a:r>
          </a:p>
        </p:txBody>
      </p:sp>
      <p:sp>
        <p:nvSpPr>
          <p:cNvPr id="30" name="Oval 29">
            <a:extLst>
              <a:ext uri="{FF2B5EF4-FFF2-40B4-BE49-F238E27FC236}">
                <a16:creationId xmlns:a16="http://schemas.microsoft.com/office/drawing/2014/main" id="{C4704A73-D70C-43FD-B617-8F232E4B8EEB}"/>
              </a:ext>
            </a:extLst>
          </p:cNvPr>
          <p:cNvSpPr/>
          <p:nvPr/>
        </p:nvSpPr>
        <p:spPr>
          <a:xfrm>
            <a:off x="2490211" y="3014294"/>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A26EE93-E96A-453B-BDA9-3900175F3BFD}"/>
              </a:ext>
            </a:extLst>
          </p:cNvPr>
          <p:cNvSpPr txBox="1"/>
          <p:nvPr/>
        </p:nvSpPr>
        <p:spPr>
          <a:xfrm>
            <a:off x="2751420" y="2552629"/>
            <a:ext cx="436098" cy="461665"/>
          </a:xfrm>
          <a:prstGeom prst="rect">
            <a:avLst/>
          </a:prstGeom>
          <a:noFill/>
        </p:spPr>
        <p:txBody>
          <a:bodyPr wrap="square" rtlCol="0">
            <a:spAutoFit/>
          </a:bodyPr>
          <a:lstStyle/>
          <a:p>
            <a:r>
              <a:rPr lang="en-US" sz="2400" b="1" dirty="0"/>
              <a:t>B</a:t>
            </a:r>
          </a:p>
        </p:txBody>
      </p:sp>
      <p:cxnSp>
        <p:nvCxnSpPr>
          <p:cNvPr id="34" name="Straight Arrow Connector 33">
            <a:extLst>
              <a:ext uri="{FF2B5EF4-FFF2-40B4-BE49-F238E27FC236}">
                <a16:creationId xmlns:a16="http://schemas.microsoft.com/office/drawing/2014/main" id="{8F946024-AF61-4279-B92D-A69AB576750C}"/>
              </a:ext>
            </a:extLst>
          </p:cNvPr>
          <p:cNvCxnSpPr>
            <a:cxnSpLocks/>
          </p:cNvCxnSpPr>
          <p:nvPr/>
        </p:nvCxnSpPr>
        <p:spPr>
          <a:xfrm flipH="1">
            <a:off x="849504" y="3155762"/>
            <a:ext cx="1609030" cy="6777"/>
          </a:xfrm>
          <a:prstGeom prst="straightConnector1">
            <a:avLst/>
          </a:prstGeom>
          <a:ln w="57150">
            <a:solidFill>
              <a:srgbClr val="0070C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D876F5D-8012-4CDE-9AC4-8D0431064F03}"/>
              </a:ext>
            </a:extLst>
          </p:cNvPr>
          <p:cNvCxnSpPr>
            <a:cxnSpLocks/>
          </p:cNvCxnSpPr>
          <p:nvPr/>
        </p:nvCxnSpPr>
        <p:spPr>
          <a:xfrm>
            <a:off x="2633125" y="3338274"/>
            <a:ext cx="20650" cy="1155674"/>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5F76D856-771C-4D7F-8164-CBBCBEBC5184}"/>
              </a:ext>
            </a:extLst>
          </p:cNvPr>
          <p:cNvCxnSpPr>
            <a:cxnSpLocks/>
          </p:cNvCxnSpPr>
          <p:nvPr/>
        </p:nvCxnSpPr>
        <p:spPr>
          <a:xfrm>
            <a:off x="2818234" y="3154877"/>
            <a:ext cx="1595306" cy="10681"/>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32C13B6-CB7B-4A76-A900-7F01759C1F5C}"/>
              </a:ext>
            </a:extLst>
          </p:cNvPr>
          <p:cNvCxnSpPr>
            <a:cxnSpLocks/>
          </p:cNvCxnSpPr>
          <p:nvPr/>
        </p:nvCxnSpPr>
        <p:spPr>
          <a:xfrm flipV="1">
            <a:off x="2613582" y="1751892"/>
            <a:ext cx="0" cy="1202627"/>
          </a:xfrm>
          <a:prstGeom prst="straightConnector1">
            <a:avLst/>
          </a:prstGeom>
          <a:ln w="10160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9E45594-0C93-4502-BF88-C27ADDF3B826}"/>
              </a:ext>
            </a:extLst>
          </p:cNvPr>
          <p:cNvSpPr txBox="1"/>
          <p:nvPr/>
        </p:nvSpPr>
        <p:spPr>
          <a:xfrm>
            <a:off x="4893820" y="1229879"/>
            <a:ext cx="5911334" cy="1938992"/>
          </a:xfrm>
          <a:prstGeom prst="rect">
            <a:avLst/>
          </a:prstGeom>
          <a:noFill/>
        </p:spPr>
        <p:txBody>
          <a:bodyPr wrap="square" rtlCol="0">
            <a:spAutoFit/>
          </a:bodyPr>
          <a:lstStyle/>
          <a:p>
            <a:r>
              <a:rPr lang="en-US" sz="2400" dirty="0"/>
              <a:t>To find the reactive forces being generated by Point B to keep the system in equilibrium we simply sum forces in the X and Y directions and set them equal to zero as was done for Point A.  </a:t>
            </a:r>
          </a:p>
        </p:txBody>
      </p:sp>
      <p:sp>
        <p:nvSpPr>
          <p:cNvPr id="43" name="TextBox 42">
            <a:extLst>
              <a:ext uri="{FF2B5EF4-FFF2-40B4-BE49-F238E27FC236}">
                <a16:creationId xmlns:a16="http://schemas.microsoft.com/office/drawing/2014/main" id="{4CF78D67-DD05-479B-BC07-867E9AAAB850}"/>
              </a:ext>
            </a:extLst>
          </p:cNvPr>
          <p:cNvSpPr txBox="1"/>
          <p:nvPr/>
        </p:nvSpPr>
        <p:spPr>
          <a:xfrm>
            <a:off x="1271040" y="2618719"/>
            <a:ext cx="1187494" cy="461665"/>
          </a:xfrm>
          <a:prstGeom prst="rect">
            <a:avLst/>
          </a:prstGeom>
          <a:noFill/>
        </p:spPr>
        <p:txBody>
          <a:bodyPr wrap="square" rtlCol="0">
            <a:spAutoFit/>
          </a:bodyPr>
          <a:lstStyle/>
          <a:p>
            <a:r>
              <a:rPr lang="en-US" sz="2400" b="1" dirty="0">
                <a:solidFill>
                  <a:srgbClr val="0070C0"/>
                </a:solidFill>
              </a:rPr>
              <a:t>1.5 </a:t>
            </a:r>
            <a:r>
              <a:rPr lang="en-US" sz="2400" b="1" dirty="0" err="1">
                <a:solidFill>
                  <a:srgbClr val="0070C0"/>
                </a:solidFill>
              </a:rPr>
              <a:t>lb</a:t>
            </a:r>
            <a:r>
              <a:rPr lang="en-US" sz="2400" b="1" dirty="0">
                <a:solidFill>
                  <a:srgbClr val="0070C0"/>
                </a:solidFill>
              </a:rPr>
              <a:t> </a:t>
            </a:r>
          </a:p>
        </p:txBody>
      </p:sp>
      <p:sp>
        <p:nvSpPr>
          <p:cNvPr id="44" name="TextBox 43">
            <a:extLst>
              <a:ext uri="{FF2B5EF4-FFF2-40B4-BE49-F238E27FC236}">
                <a16:creationId xmlns:a16="http://schemas.microsoft.com/office/drawing/2014/main" id="{449BD338-4E85-4639-A15B-108A0BD14E35}"/>
              </a:ext>
            </a:extLst>
          </p:cNvPr>
          <p:cNvSpPr txBox="1"/>
          <p:nvPr/>
        </p:nvSpPr>
        <p:spPr>
          <a:xfrm>
            <a:off x="1659976" y="3791157"/>
            <a:ext cx="1158258" cy="46166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r>
              <a:rPr lang="en-US" sz="2400" b="1" dirty="0">
                <a:solidFill>
                  <a:srgbClr val="FF0000"/>
                </a:solidFill>
              </a:rPr>
              <a:t> </a:t>
            </a:r>
          </a:p>
        </p:txBody>
      </p:sp>
      <p:sp>
        <p:nvSpPr>
          <p:cNvPr id="27" name="TextBox 26">
            <a:extLst>
              <a:ext uri="{FF2B5EF4-FFF2-40B4-BE49-F238E27FC236}">
                <a16:creationId xmlns:a16="http://schemas.microsoft.com/office/drawing/2014/main" id="{61C35C87-1BAD-4177-89AD-08132B3A983A}"/>
              </a:ext>
            </a:extLst>
          </p:cNvPr>
          <p:cNvSpPr txBox="1"/>
          <p:nvPr/>
        </p:nvSpPr>
        <p:spPr>
          <a:xfrm>
            <a:off x="4893819" y="3837844"/>
            <a:ext cx="2535463" cy="461665"/>
          </a:xfrm>
          <a:prstGeom prst="rect">
            <a:avLst/>
          </a:prstGeom>
          <a:noFill/>
        </p:spPr>
        <p:txBody>
          <a:bodyPr wrap="square" rtlCol="0">
            <a:spAutoFit/>
          </a:bodyPr>
          <a:lstStyle/>
          <a:p>
            <a:r>
              <a:rPr lang="en-US" sz="2400" b="1" dirty="0" err="1">
                <a:solidFill>
                  <a:srgbClr val="7030A0"/>
                </a:solidFill>
              </a:rPr>
              <a:t>F</a:t>
            </a:r>
            <a:r>
              <a:rPr lang="en-US" sz="2400" b="1" baseline="-25000" dirty="0" err="1">
                <a:solidFill>
                  <a:srgbClr val="7030A0"/>
                </a:solidFill>
              </a:rPr>
              <a:t>Bx</a:t>
            </a:r>
            <a:r>
              <a:rPr lang="en-US" sz="2400" b="1" dirty="0">
                <a:solidFill>
                  <a:srgbClr val="7030A0"/>
                </a:solidFill>
              </a:rPr>
              <a:t> </a:t>
            </a:r>
            <a:r>
              <a:rPr lang="en-US" sz="2400" b="1" dirty="0"/>
              <a:t>  =  + 1.5 </a:t>
            </a:r>
            <a:r>
              <a:rPr lang="en-US" sz="2400" b="1" dirty="0" err="1"/>
              <a:t>lb</a:t>
            </a:r>
            <a:endParaRPr lang="en-US" sz="2400" b="1" dirty="0"/>
          </a:p>
        </p:txBody>
      </p:sp>
      <p:sp>
        <p:nvSpPr>
          <p:cNvPr id="28" name="TextBox 27">
            <a:extLst>
              <a:ext uri="{FF2B5EF4-FFF2-40B4-BE49-F238E27FC236}">
                <a16:creationId xmlns:a16="http://schemas.microsoft.com/office/drawing/2014/main" id="{705E5FC8-0C71-44BF-8EC2-0E75D8DCA33B}"/>
              </a:ext>
            </a:extLst>
          </p:cNvPr>
          <p:cNvSpPr txBox="1"/>
          <p:nvPr/>
        </p:nvSpPr>
        <p:spPr>
          <a:xfrm>
            <a:off x="4893818" y="5335622"/>
            <a:ext cx="3363917" cy="461665"/>
          </a:xfrm>
          <a:prstGeom prst="rect">
            <a:avLst/>
          </a:prstGeom>
          <a:noFill/>
        </p:spPr>
        <p:txBody>
          <a:bodyPr wrap="square" rtlCol="0">
            <a:spAutoFit/>
          </a:bodyPr>
          <a:lstStyle/>
          <a:p>
            <a:r>
              <a:rPr lang="en-US" sz="2400" b="1" dirty="0" err="1">
                <a:solidFill>
                  <a:schemeClr val="accent4">
                    <a:lumMod val="75000"/>
                  </a:schemeClr>
                </a:solidFill>
              </a:rPr>
              <a:t>F</a:t>
            </a:r>
            <a:r>
              <a:rPr lang="en-US" sz="2400" b="1" baseline="-25000" dirty="0" err="1">
                <a:solidFill>
                  <a:schemeClr val="accent4">
                    <a:lumMod val="75000"/>
                  </a:schemeClr>
                </a:solidFill>
              </a:rPr>
              <a:t>By</a:t>
            </a:r>
            <a:r>
              <a:rPr lang="en-US" sz="2400" b="1" dirty="0">
                <a:solidFill>
                  <a:schemeClr val="accent4">
                    <a:lumMod val="75000"/>
                  </a:schemeClr>
                </a:solidFill>
              </a:rPr>
              <a:t>  </a:t>
            </a:r>
            <a:r>
              <a:rPr lang="en-US" sz="2400" b="1" dirty="0"/>
              <a:t>=  + 1.0 </a:t>
            </a:r>
            <a:r>
              <a:rPr lang="en-US" sz="2400" b="1" dirty="0" err="1"/>
              <a:t>lb</a:t>
            </a:r>
            <a:endParaRPr lang="en-US" sz="2400" b="1" dirty="0"/>
          </a:p>
        </p:txBody>
      </p:sp>
      <p:sp>
        <p:nvSpPr>
          <p:cNvPr id="29" name="TextBox 28">
            <a:extLst>
              <a:ext uri="{FF2B5EF4-FFF2-40B4-BE49-F238E27FC236}">
                <a16:creationId xmlns:a16="http://schemas.microsoft.com/office/drawing/2014/main" id="{2A4A2347-408B-4B74-8E31-DC5E64ADD15B}"/>
              </a:ext>
            </a:extLst>
          </p:cNvPr>
          <p:cNvSpPr txBox="1"/>
          <p:nvPr/>
        </p:nvSpPr>
        <p:spPr>
          <a:xfrm>
            <a:off x="8964467" y="3566515"/>
            <a:ext cx="2743200" cy="1938992"/>
          </a:xfrm>
          <a:prstGeom prst="rect">
            <a:avLst/>
          </a:prstGeom>
          <a:noFill/>
        </p:spPr>
        <p:txBody>
          <a:bodyPr wrap="square" rtlCol="0">
            <a:spAutoFit/>
          </a:bodyPr>
          <a:lstStyle/>
          <a:p>
            <a:r>
              <a:rPr lang="en-US" sz="2400" dirty="0"/>
              <a:t>These are the forces being applied by Point B to resist the force being applied by Member AB.</a:t>
            </a:r>
          </a:p>
        </p:txBody>
      </p:sp>
      <p:grpSp>
        <p:nvGrpSpPr>
          <p:cNvPr id="3" name="Group 2">
            <a:extLst>
              <a:ext uri="{FF2B5EF4-FFF2-40B4-BE49-F238E27FC236}">
                <a16:creationId xmlns:a16="http://schemas.microsoft.com/office/drawing/2014/main" id="{0BE4A734-C13B-44BA-B79D-CF2A464C0F15}"/>
              </a:ext>
            </a:extLst>
          </p:cNvPr>
          <p:cNvGrpSpPr/>
          <p:nvPr/>
        </p:nvGrpSpPr>
        <p:grpSpPr>
          <a:xfrm>
            <a:off x="3241253" y="3198167"/>
            <a:ext cx="5710640" cy="534806"/>
            <a:chOff x="3241253" y="3198167"/>
            <a:chExt cx="5710640" cy="534806"/>
          </a:xfrm>
        </p:grpSpPr>
        <p:sp>
          <p:nvSpPr>
            <p:cNvPr id="25" name="TextBox 24">
              <a:extLst>
                <a:ext uri="{FF2B5EF4-FFF2-40B4-BE49-F238E27FC236}">
                  <a16:creationId xmlns:a16="http://schemas.microsoft.com/office/drawing/2014/main" id="{15CB924A-FED0-445F-BD3B-460F4D5B6595}"/>
                </a:ext>
              </a:extLst>
            </p:cNvPr>
            <p:cNvSpPr txBox="1"/>
            <p:nvPr/>
          </p:nvSpPr>
          <p:spPr>
            <a:xfrm>
              <a:off x="4893820" y="3271308"/>
              <a:ext cx="4058073" cy="461665"/>
            </a:xfrm>
            <a:prstGeom prst="rect">
              <a:avLst/>
            </a:prstGeom>
            <a:noFill/>
          </p:spPr>
          <p:txBody>
            <a:bodyPr wrap="square" rtlCol="0">
              <a:spAutoFit/>
            </a:bodyPr>
            <a:lstStyle/>
            <a:p>
              <a:r>
                <a:rPr lang="en-US" sz="2400" dirty="0"/>
                <a:t>∑F</a:t>
              </a:r>
              <a:r>
                <a:rPr lang="en-US" sz="2400" baseline="-25000" dirty="0"/>
                <a:t>x</a:t>
              </a:r>
              <a:r>
                <a:rPr lang="en-US" sz="2400" dirty="0"/>
                <a:t>  =  ( </a:t>
              </a:r>
              <a:r>
                <a:rPr lang="en-US" sz="2400" b="1" dirty="0" err="1">
                  <a:solidFill>
                    <a:srgbClr val="7030A0"/>
                  </a:solidFill>
                </a:rPr>
                <a:t>F</a:t>
              </a:r>
              <a:r>
                <a:rPr lang="en-US" sz="2400" b="1" baseline="-25000" dirty="0" err="1">
                  <a:solidFill>
                    <a:srgbClr val="7030A0"/>
                  </a:solidFill>
                </a:rPr>
                <a:t>Bx</a:t>
              </a:r>
              <a:r>
                <a:rPr lang="en-US" sz="2400" dirty="0"/>
                <a:t> )  +  ( </a:t>
              </a:r>
              <a:r>
                <a:rPr lang="en-US" sz="2400" dirty="0">
                  <a:solidFill>
                    <a:srgbClr val="0070C0"/>
                  </a:solidFill>
                </a:rPr>
                <a:t>- 1.5</a:t>
              </a:r>
              <a:r>
                <a:rPr lang="en-US" sz="2400" baseline="-25000" dirty="0">
                  <a:solidFill>
                    <a:srgbClr val="0070C0"/>
                  </a:solidFill>
                </a:rPr>
                <a:t> </a:t>
              </a:r>
              <a:r>
                <a:rPr lang="en-US" sz="2400" dirty="0"/>
                <a:t>)  =   0 </a:t>
              </a:r>
            </a:p>
          </p:txBody>
        </p:sp>
        <p:sp>
          <p:nvSpPr>
            <p:cNvPr id="32" name="TextBox 31">
              <a:extLst>
                <a:ext uri="{FF2B5EF4-FFF2-40B4-BE49-F238E27FC236}">
                  <a16:creationId xmlns:a16="http://schemas.microsoft.com/office/drawing/2014/main" id="{3E0FA00E-D032-45F1-9BF5-6C3C25C44127}"/>
                </a:ext>
              </a:extLst>
            </p:cNvPr>
            <p:cNvSpPr txBox="1"/>
            <p:nvPr/>
          </p:nvSpPr>
          <p:spPr>
            <a:xfrm>
              <a:off x="3241253" y="3198167"/>
              <a:ext cx="791906" cy="461665"/>
            </a:xfrm>
            <a:prstGeom prst="rect">
              <a:avLst/>
            </a:prstGeom>
            <a:noFill/>
          </p:spPr>
          <p:txBody>
            <a:bodyPr wrap="square" rtlCol="0">
              <a:spAutoFit/>
            </a:bodyPr>
            <a:lstStyle/>
            <a:p>
              <a:r>
                <a:rPr lang="en-US" sz="2400" b="1" dirty="0" err="1">
                  <a:solidFill>
                    <a:srgbClr val="7030A0"/>
                  </a:solidFill>
                </a:rPr>
                <a:t>F</a:t>
              </a:r>
              <a:r>
                <a:rPr lang="en-US" sz="2400" b="1" baseline="-25000" dirty="0" err="1">
                  <a:solidFill>
                    <a:srgbClr val="7030A0"/>
                  </a:solidFill>
                </a:rPr>
                <a:t>Bx</a:t>
              </a:r>
              <a:r>
                <a:rPr lang="en-US" sz="2400" b="1" dirty="0">
                  <a:solidFill>
                    <a:srgbClr val="0070C0"/>
                  </a:solidFill>
                </a:rPr>
                <a:t> </a:t>
              </a:r>
            </a:p>
          </p:txBody>
        </p:sp>
      </p:grpSp>
      <p:grpSp>
        <p:nvGrpSpPr>
          <p:cNvPr id="4" name="Group 3">
            <a:extLst>
              <a:ext uri="{FF2B5EF4-FFF2-40B4-BE49-F238E27FC236}">
                <a16:creationId xmlns:a16="http://schemas.microsoft.com/office/drawing/2014/main" id="{D59350D5-F2E4-444D-938B-37ACF7EF1E55}"/>
              </a:ext>
            </a:extLst>
          </p:cNvPr>
          <p:cNvGrpSpPr/>
          <p:nvPr/>
        </p:nvGrpSpPr>
        <p:grpSpPr>
          <a:xfrm>
            <a:off x="2768632" y="1487739"/>
            <a:ext cx="6183262" cy="3742112"/>
            <a:chOff x="2768632" y="1487739"/>
            <a:chExt cx="6183262" cy="3742112"/>
          </a:xfrm>
        </p:grpSpPr>
        <p:sp>
          <p:nvSpPr>
            <p:cNvPr id="26" name="TextBox 25">
              <a:extLst>
                <a:ext uri="{FF2B5EF4-FFF2-40B4-BE49-F238E27FC236}">
                  <a16:creationId xmlns:a16="http://schemas.microsoft.com/office/drawing/2014/main" id="{8730F0EF-7779-4972-AC05-F3D29DC1F378}"/>
                </a:ext>
              </a:extLst>
            </p:cNvPr>
            <p:cNvSpPr txBox="1"/>
            <p:nvPr/>
          </p:nvSpPr>
          <p:spPr>
            <a:xfrm>
              <a:off x="4893820" y="4768186"/>
              <a:ext cx="4058074" cy="461665"/>
            </a:xfrm>
            <a:prstGeom prst="rect">
              <a:avLst/>
            </a:prstGeom>
            <a:noFill/>
          </p:spPr>
          <p:txBody>
            <a:bodyPr wrap="square" rtlCol="0">
              <a:spAutoFit/>
            </a:bodyPr>
            <a:lstStyle/>
            <a:p>
              <a:r>
                <a:rPr lang="en-US" sz="2400" dirty="0"/>
                <a:t>∑F</a:t>
              </a:r>
              <a:r>
                <a:rPr lang="en-US" sz="2400" baseline="-25000" dirty="0"/>
                <a:t>y</a:t>
              </a:r>
              <a:r>
                <a:rPr lang="en-US" sz="2400" dirty="0"/>
                <a:t>  =  (</a:t>
              </a:r>
              <a:r>
                <a:rPr lang="en-US" sz="2400" b="1" dirty="0" err="1">
                  <a:solidFill>
                    <a:schemeClr val="accent4">
                      <a:lumMod val="75000"/>
                    </a:schemeClr>
                  </a:solidFill>
                </a:rPr>
                <a:t>F</a:t>
              </a:r>
              <a:r>
                <a:rPr lang="en-US" sz="2400" b="1" baseline="-25000" dirty="0" err="1">
                  <a:solidFill>
                    <a:schemeClr val="accent4">
                      <a:lumMod val="75000"/>
                    </a:schemeClr>
                  </a:solidFill>
                </a:rPr>
                <a:t>By</a:t>
              </a:r>
              <a:r>
                <a:rPr lang="en-US" sz="2400" dirty="0"/>
                <a:t>)  +  </a:t>
              </a:r>
              <a:r>
                <a:rPr lang="en-US" sz="2400" dirty="0">
                  <a:solidFill>
                    <a:srgbClr val="FF0000"/>
                  </a:solidFill>
                </a:rPr>
                <a:t>(- 1.0 </a:t>
              </a:r>
              <a:r>
                <a:rPr lang="en-US" sz="2400" dirty="0" err="1">
                  <a:solidFill>
                    <a:srgbClr val="FF0000"/>
                  </a:solidFill>
                </a:rPr>
                <a:t>lb</a:t>
              </a:r>
              <a:r>
                <a:rPr lang="en-US" sz="2400" dirty="0"/>
                <a:t>)  =   0</a:t>
              </a:r>
            </a:p>
          </p:txBody>
        </p:sp>
        <p:sp>
          <p:nvSpPr>
            <p:cNvPr id="33" name="TextBox 32">
              <a:extLst>
                <a:ext uri="{FF2B5EF4-FFF2-40B4-BE49-F238E27FC236}">
                  <a16:creationId xmlns:a16="http://schemas.microsoft.com/office/drawing/2014/main" id="{E42CE1EE-5221-4870-9841-9C2F35D47ED6}"/>
                </a:ext>
              </a:extLst>
            </p:cNvPr>
            <p:cNvSpPr txBox="1"/>
            <p:nvPr/>
          </p:nvSpPr>
          <p:spPr>
            <a:xfrm>
              <a:off x="2768632" y="1487739"/>
              <a:ext cx="832698" cy="461665"/>
            </a:xfrm>
            <a:prstGeom prst="rect">
              <a:avLst/>
            </a:prstGeom>
            <a:noFill/>
          </p:spPr>
          <p:txBody>
            <a:bodyPr wrap="square" rtlCol="0">
              <a:spAutoFit/>
            </a:bodyPr>
            <a:lstStyle/>
            <a:p>
              <a:r>
                <a:rPr lang="en-US" sz="2400" b="1" dirty="0" err="1">
                  <a:solidFill>
                    <a:schemeClr val="accent4">
                      <a:lumMod val="75000"/>
                    </a:schemeClr>
                  </a:solidFill>
                </a:rPr>
                <a:t>F</a:t>
              </a:r>
              <a:r>
                <a:rPr lang="en-US" sz="2400" b="1" baseline="-25000" dirty="0" err="1">
                  <a:solidFill>
                    <a:schemeClr val="accent4">
                      <a:lumMod val="75000"/>
                    </a:schemeClr>
                  </a:solidFill>
                </a:rPr>
                <a:t>By</a:t>
              </a:r>
              <a:endParaRPr lang="en-US" sz="2400" b="1" dirty="0">
                <a:solidFill>
                  <a:schemeClr val="accent4">
                    <a:lumMod val="75000"/>
                  </a:schemeClr>
                </a:solidFill>
              </a:endParaRPr>
            </a:p>
          </p:txBody>
        </p:sp>
      </p:grpSp>
    </p:spTree>
    <p:extLst>
      <p:ext uri="{BB962C8B-B14F-4D97-AF65-F5344CB8AC3E}">
        <p14:creationId xmlns:p14="http://schemas.microsoft.com/office/powerpoint/2010/main" val="378934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F40449-415C-4E8E-9A93-F5F25F21BDF5}"/>
              </a:ext>
            </a:extLst>
          </p:cNvPr>
          <p:cNvSpPr>
            <a:spLocks noGrp="1"/>
          </p:cNvSpPr>
          <p:nvPr>
            <p:ph type="sldNum" sz="quarter" idx="12"/>
          </p:nvPr>
        </p:nvSpPr>
        <p:spPr/>
        <p:txBody>
          <a:bodyPr/>
          <a:lstStyle/>
          <a:p>
            <a:fld id="{520DCC47-79FA-482E-96B5-4001151A635B}" type="slidenum">
              <a:rPr lang="en-US" smtClean="0"/>
              <a:t>25</a:t>
            </a:fld>
            <a:endParaRPr lang="en-US"/>
          </a:p>
        </p:txBody>
      </p:sp>
      <p:sp>
        <p:nvSpPr>
          <p:cNvPr id="17" name="Oval 16">
            <a:extLst>
              <a:ext uri="{FF2B5EF4-FFF2-40B4-BE49-F238E27FC236}">
                <a16:creationId xmlns:a16="http://schemas.microsoft.com/office/drawing/2014/main" id="{0C4F81AA-E9FF-4095-A77B-F72CF976BA09}"/>
              </a:ext>
            </a:extLst>
          </p:cNvPr>
          <p:cNvSpPr/>
          <p:nvPr/>
        </p:nvSpPr>
        <p:spPr>
          <a:xfrm>
            <a:off x="5981896" y="2296546"/>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3DE4486-A92F-4FA5-BDA4-43DA71A8E4B2}"/>
              </a:ext>
            </a:extLst>
          </p:cNvPr>
          <p:cNvSpPr txBox="1"/>
          <p:nvPr/>
        </p:nvSpPr>
        <p:spPr>
          <a:xfrm>
            <a:off x="5950633" y="2606787"/>
            <a:ext cx="436098" cy="461665"/>
          </a:xfrm>
          <a:prstGeom prst="rect">
            <a:avLst/>
          </a:prstGeom>
          <a:noFill/>
        </p:spPr>
        <p:txBody>
          <a:bodyPr wrap="square" rtlCol="0">
            <a:spAutoFit/>
          </a:bodyPr>
          <a:lstStyle/>
          <a:p>
            <a:r>
              <a:rPr lang="en-US" sz="2400" b="1" dirty="0"/>
              <a:t>C</a:t>
            </a:r>
          </a:p>
        </p:txBody>
      </p:sp>
      <p:cxnSp>
        <p:nvCxnSpPr>
          <p:cNvPr id="19" name="Straight Arrow Connector 18">
            <a:extLst>
              <a:ext uri="{FF2B5EF4-FFF2-40B4-BE49-F238E27FC236}">
                <a16:creationId xmlns:a16="http://schemas.microsoft.com/office/drawing/2014/main" id="{873D660F-388C-4125-8223-D00FC67F5B22}"/>
              </a:ext>
            </a:extLst>
          </p:cNvPr>
          <p:cNvCxnSpPr>
            <a:cxnSpLocks/>
          </p:cNvCxnSpPr>
          <p:nvPr/>
        </p:nvCxnSpPr>
        <p:spPr>
          <a:xfrm>
            <a:off x="4473526" y="2437201"/>
            <a:ext cx="1474650" cy="0"/>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2E3E5CA-761F-4CB0-86D9-7BF20862925E}"/>
              </a:ext>
            </a:extLst>
          </p:cNvPr>
          <p:cNvCxnSpPr>
            <a:cxnSpLocks/>
          </p:cNvCxnSpPr>
          <p:nvPr/>
        </p:nvCxnSpPr>
        <p:spPr>
          <a:xfrm flipH="1" flipV="1">
            <a:off x="6262359" y="2420015"/>
            <a:ext cx="1538180" cy="17186"/>
          </a:xfrm>
          <a:prstGeom prst="straightConnector1">
            <a:avLst/>
          </a:prstGeom>
          <a:ln w="1016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83FF33-F6E2-46CB-9A78-0E42817237F6}"/>
              </a:ext>
            </a:extLst>
          </p:cNvPr>
          <p:cNvSpPr txBox="1"/>
          <p:nvPr/>
        </p:nvSpPr>
        <p:spPr>
          <a:xfrm>
            <a:off x="4484195" y="1843177"/>
            <a:ext cx="1026937" cy="461665"/>
          </a:xfrm>
          <a:prstGeom prst="rect">
            <a:avLst/>
          </a:prstGeom>
          <a:noFill/>
        </p:spPr>
        <p:txBody>
          <a:bodyPr wrap="square" rtlCol="0">
            <a:spAutoFit/>
          </a:bodyPr>
          <a:lstStyle/>
          <a:p>
            <a:r>
              <a:rPr lang="en-US" sz="2400" b="1" dirty="0">
                <a:solidFill>
                  <a:srgbClr val="0070C0"/>
                </a:solidFill>
              </a:rPr>
              <a:t> </a:t>
            </a:r>
            <a:r>
              <a:rPr lang="en-US" sz="2400" b="1" dirty="0">
                <a:solidFill>
                  <a:srgbClr val="FF0000"/>
                </a:solidFill>
              </a:rPr>
              <a:t>1.5 </a:t>
            </a:r>
            <a:r>
              <a:rPr lang="en-US" sz="2400" b="1" dirty="0" err="1">
                <a:solidFill>
                  <a:srgbClr val="FF0000"/>
                </a:solidFill>
              </a:rPr>
              <a:t>lb</a:t>
            </a:r>
            <a:r>
              <a:rPr lang="en-US" sz="2400" b="1" dirty="0">
                <a:solidFill>
                  <a:srgbClr val="FF0000"/>
                </a:solidFill>
              </a:rPr>
              <a:t> </a:t>
            </a:r>
          </a:p>
        </p:txBody>
      </p:sp>
      <p:sp>
        <p:nvSpPr>
          <p:cNvPr id="23" name="TextBox 22">
            <a:extLst>
              <a:ext uri="{FF2B5EF4-FFF2-40B4-BE49-F238E27FC236}">
                <a16:creationId xmlns:a16="http://schemas.microsoft.com/office/drawing/2014/main" id="{E7FB13B0-1604-4EEA-8223-161804CB7BCD}"/>
              </a:ext>
            </a:extLst>
          </p:cNvPr>
          <p:cNvSpPr txBox="1"/>
          <p:nvPr/>
        </p:nvSpPr>
        <p:spPr>
          <a:xfrm>
            <a:off x="6773602" y="2533165"/>
            <a:ext cx="1026937" cy="461665"/>
          </a:xfrm>
          <a:prstGeom prst="rect">
            <a:avLst/>
          </a:prstGeom>
          <a:noFill/>
        </p:spPr>
        <p:txBody>
          <a:bodyPr wrap="square" rtlCol="0">
            <a:spAutoFit/>
          </a:bodyPr>
          <a:lstStyle/>
          <a:p>
            <a:r>
              <a:rPr lang="en-US" sz="2400" b="1" dirty="0">
                <a:solidFill>
                  <a:srgbClr val="0070C0"/>
                </a:solidFill>
              </a:rPr>
              <a:t> </a:t>
            </a:r>
            <a:r>
              <a:rPr lang="en-US" sz="2400" b="1" dirty="0">
                <a:solidFill>
                  <a:srgbClr val="00B050"/>
                </a:solidFill>
              </a:rPr>
              <a:t>F</a:t>
            </a:r>
            <a:r>
              <a:rPr lang="en-US" sz="2400" b="1" baseline="-25000" dirty="0">
                <a:solidFill>
                  <a:srgbClr val="00B050"/>
                </a:solidFill>
              </a:rPr>
              <a:t>Cx</a:t>
            </a:r>
            <a:r>
              <a:rPr lang="en-US" sz="2400" b="1" dirty="0">
                <a:solidFill>
                  <a:srgbClr val="00B050"/>
                </a:solidFill>
              </a:rPr>
              <a:t> </a:t>
            </a:r>
          </a:p>
        </p:txBody>
      </p:sp>
      <p:sp>
        <p:nvSpPr>
          <p:cNvPr id="24" name="TextBox 23">
            <a:extLst>
              <a:ext uri="{FF2B5EF4-FFF2-40B4-BE49-F238E27FC236}">
                <a16:creationId xmlns:a16="http://schemas.microsoft.com/office/drawing/2014/main" id="{2A2FCAFA-636E-4189-9277-190E8B42AAD8}"/>
              </a:ext>
            </a:extLst>
          </p:cNvPr>
          <p:cNvSpPr txBox="1"/>
          <p:nvPr/>
        </p:nvSpPr>
        <p:spPr>
          <a:xfrm>
            <a:off x="2508963" y="191360"/>
            <a:ext cx="7199086" cy="584775"/>
          </a:xfrm>
          <a:prstGeom prst="rect">
            <a:avLst/>
          </a:prstGeom>
          <a:noFill/>
        </p:spPr>
        <p:txBody>
          <a:bodyPr wrap="square" rtlCol="0">
            <a:spAutoFit/>
          </a:bodyPr>
          <a:lstStyle/>
          <a:p>
            <a:pPr algn="ctr"/>
            <a:r>
              <a:rPr lang="en-US" sz="3200" dirty="0"/>
              <a:t>Analysis for </a:t>
            </a:r>
            <a:r>
              <a:rPr lang="en-US" sz="3200" u="sng" dirty="0"/>
              <a:t>Point</a:t>
            </a:r>
            <a:r>
              <a:rPr lang="en-US" sz="3200" dirty="0"/>
              <a:t> </a:t>
            </a:r>
            <a:r>
              <a:rPr lang="en-US" sz="3200" u="sng" dirty="0"/>
              <a:t>C</a:t>
            </a:r>
          </a:p>
        </p:txBody>
      </p:sp>
      <p:sp>
        <p:nvSpPr>
          <p:cNvPr id="11" name="TextBox 10">
            <a:extLst>
              <a:ext uri="{FF2B5EF4-FFF2-40B4-BE49-F238E27FC236}">
                <a16:creationId xmlns:a16="http://schemas.microsoft.com/office/drawing/2014/main" id="{058EB3E2-8852-417B-8067-E679C0AE864D}"/>
              </a:ext>
            </a:extLst>
          </p:cNvPr>
          <p:cNvSpPr txBox="1"/>
          <p:nvPr/>
        </p:nvSpPr>
        <p:spPr>
          <a:xfrm>
            <a:off x="4199602" y="3656414"/>
            <a:ext cx="4058073" cy="461665"/>
          </a:xfrm>
          <a:prstGeom prst="rect">
            <a:avLst/>
          </a:prstGeom>
          <a:noFill/>
        </p:spPr>
        <p:txBody>
          <a:bodyPr wrap="square" rtlCol="0">
            <a:spAutoFit/>
          </a:bodyPr>
          <a:lstStyle/>
          <a:p>
            <a:r>
              <a:rPr lang="en-US" sz="2400" dirty="0"/>
              <a:t>∑F</a:t>
            </a:r>
            <a:r>
              <a:rPr lang="en-US" sz="2400" baseline="-25000" dirty="0"/>
              <a:t>x</a:t>
            </a:r>
            <a:r>
              <a:rPr lang="en-US" sz="2400" dirty="0"/>
              <a:t>  =  ( </a:t>
            </a:r>
            <a:r>
              <a:rPr lang="en-US" sz="2400" b="1" dirty="0">
                <a:solidFill>
                  <a:srgbClr val="00B050"/>
                </a:solidFill>
              </a:rPr>
              <a:t>- </a:t>
            </a:r>
            <a:r>
              <a:rPr lang="en-US" sz="2400" b="1" dirty="0" err="1">
                <a:solidFill>
                  <a:srgbClr val="00B050"/>
                </a:solidFill>
              </a:rPr>
              <a:t>F</a:t>
            </a:r>
            <a:r>
              <a:rPr lang="en-US" sz="2400" b="1" baseline="-25000" dirty="0" err="1">
                <a:solidFill>
                  <a:srgbClr val="00B050"/>
                </a:solidFill>
              </a:rPr>
              <a:t>Cx</a:t>
            </a:r>
            <a:r>
              <a:rPr lang="en-US" sz="2400" b="1" dirty="0">
                <a:solidFill>
                  <a:srgbClr val="00B050"/>
                </a:solidFill>
              </a:rPr>
              <a:t> </a:t>
            </a:r>
            <a:r>
              <a:rPr lang="en-US" sz="2400" dirty="0"/>
              <a:t>)  +  ( </a:t>
            </a:r>
            <a:r>
              <a:rPr lang="en-US" sz="2400" dirty="0">
                <a:solidFill>
                  <a:srgbClr val="FF0000"/>
                </a:solidFill>
              </a:rPr>
              <a:t>+ 1.5</a:t>
            </a:r>
            <a:r>
              <a:rPr lang="en-US" sz="2400" baseline="-25000" dirty="0">
                <a:solidFill>
                  <a:srgbClr val="FF0000"/>
                </a:solidFill>
              </a:rPr>
              <a:t> </a:t>
            </a:r>
            <a:r>
              <a:rPr lang="en-US" sz="2400" dirty="0"/>
              <a:t>)  =   0 </a:t>
            </a:r>
          </a:p>
        </p:txBody>
      </p:sp>
      <p:sp>
        <p:nvSpPr>
          <p:cNvPr id="12" name="TextBox 11">
            <a:extLst>
              <a:ext uri="{FF2B5EF4-FFF2-40B4-BE49-F238E27FC236}">
                <a16:creationId xmlns:a16="http://schemas.microsoft.com/office/drawing/2014/main" id="{2F4E86C7-1233-4E0B-A073-B3D49282510F}"/>
              </a:ext>
            </a:extLst>
          </p:cNvPr>
          <p:cNvSpPr txBox="1"/>
          <p:nvPr/>
        </p:nvSpPr>
        <p:spPr>
          <a:xfrm>
            <a:off x="4199601" y="4408695"/>
            <a:ext cx="2535463" cy="461665"/>
          </a:xfrm>
          <a:prstGeom prst="rect">
            <a:avLst/>
          </a:prstGeom>
          <a:noFill/>
        </p:spPr>
        <p:txBody>
          <a:bodyPr wrap="square" rtlCol="0">
            <a:spAutoFit/>
          </a:bodyPr>
          <a:lstStyle/>
          <a:p>
            <a:r>
              <a:rPr lang="en-US" sz="2400" b="1" dirty="0"/>
              <a:t>F</a:t>
            </a:r>
            <a:r>
              <a:rPr lang="en-US" sz="2400" b="1" baseline="-25000" dirty="0"/>
              <a:t>Cx</a:t>
            </a:r>
            <a:r>
              <a:rPr lang="en-US" sz="2400" b="1" dirty="0"/>
              <a:t>   =  + 1.5 </a:t>
            </a:r>
            <a:r>
              <a:rPr lang="en-US" sz="2400" b="1" dirty="0" err="1"/>
              <a:t>lb</a:t>
            </a:r>
            <a:endParaRPr lang="en-US" sz="2400" b="1" dirty="0"/>
          </a:p>
        </p:txBody>
      </p:sp>
      <p:sp>
        <p:nvSpPr>
          <p:cNvPr id="3" name="TextBox 2">
            <a:extLst>
              <a:ext uri="{FF2B5EF4-FFF2-40B4-BE49-F238E27FC236}">
                <a16:creationId xmlns:a16="http://schemas.microsoft.com/office/drawing/2014/main" id="{F712EDEE-60EE-4841-88BC-E75C46ABABAB}"/>
              </a:ext>
            </a:extLst>
          </p:cNvPr>
          <p:cNvSpPr txBox="1"/>
          <p:nvPr/>
        </p:nvSpPr>
        <p:spPr>
          <a:xfrm>
            <a:off x="960895" y="1992250"/>
            <a:ext cx="3136429" cy="830997"/>
          </a:xfrm>
          <a:prstGeom prst="rect">
            <a:avLst/>
          </a:prstGeom>
          <a:noFill/>
        </p:spPr>
        <p:txBody>
          <a:bodyPr wrap="square" rtlCol="0">
            <a:spAutoFit/>
          </a:bodyPr>
          <a:lstStyle/>
          <a:p>
            <a:r>
              <a:rPr lang="en-US" sz="2400" dirty="0">
                <a:solidFill>
                  <a:srgbClr val="FF0000"/>
                </a:solidFill>
              </a:rPr>
              <a:t>Horizontal force being applied by Member AC</a:t>
            </a:r>
          </a:p>
        </p:txBody>
      </p:sp>
      <p:sp>
        <p:nvSpPr>
          <p:cNvPr id="14" name="TextBox 13">
            <a:extLst>
              <a:ext uri="{FF2B5EF4-FFF2-40B4-BE49-F238E27FC236}">
                <a16:creationId xmlns:a16="http://schemas.microsoft.com/office/drawing/2014/main" id="{BCA37D22-7EA7-4A39-B94F-AA8784BD00A1}"/>
              </a:ext>
            </a:extLst>
          </p:cNvPr>
          <p:cNvSpPr txBox="1"/>
          <p:nvPr/>
        </p:nvSpPr>
        <p:spPr>
          <a:xfrm>
            <a:off x="7031449" y="4408695"/>
            <a:ext cx="4192284" cy="1200329"/>
          </a:xfrm>
          <a:prstGeom prst="rect">
            <a:avLst/>
          </a:prstGeom>
          <a:noFill/>
        </p:spPr>
        <p:txBody>
          <a:bodyPr wrap="square" rtlCol="0">
            <a:spAutoFit/>
          </a:bodyPr>
          <a:lstStyle/>
          <a:p>
            <a:r>
              <a:rPr lang="en-US" sz="2400" dirty="0"/>
              <a:t>This is the force being applied by Point C to resist the force being applied by Member AC.</a:t>
            </a:r>
          </a:p>
        </p:txBody>
      </p:sp>
    </p:spTree>
    <p:extLst>
      <p:ext uri="{BB962C8B-B14F-4D97-AF65-F5344CB8AC3E}">
        <p14:creationId xmlns:p14="http://schemas.microsoft.com/office/powerpoint/2010/main" val="410705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02264F-53ED-4520-AD55-D6783A05E589}"/>
              </a:ext>
            </a:extLst>
          </p:cNvPr>
          <p:cNvSpPr>
            <a:spLocks noGrp="1"/>
          </p:cNvSpPr>
          <p:nvPr>
            <p:ph type="sldNum" sz="quarter" idx="12"/>
          </p:nvPr>
        </p:nvSpPr>
        <p:spPr/>
        <p:txBody>
          <a:bodyPr/>
          <a:lstStyle/>
          <a:p>
            <a:fld id="{520DCC47-79FA-482E-96B5-4001151A635B}" type="slidenum">
              <a:rPr lang="en-US" smtClean="0"/>
              <a:t>26</a:t>
            </a:fld>
            <a:endParaRPr lang="en-US"/>
          </a:p>
        </p:txBody>
      </p:sp>
      <p:sp>
        <p:nvSpPr>
          <p:cNvPr id="4" name="Rectangle 3">
            <a:extLst>
              <a:ext uri="{FF2B5EF4-FFF2-40B4-BE49-F238E27FC236}">
                <a16:creationId xmlns:a16="http://schemas.microsoft.com/office/drawing/2014/main" id="{B236CBD7-2470-47CD-BFE1-9B8E14FDADB6}"/>
              </a:ext>
            </a:extLst>
          </p:cNvPr>
          <p:cNvSpPr/>
          <p:nvPr/>
        </p:nvSpPr>
        <p:spPr>
          <a:xfrm>
            <a:off x="7612492" y="1477775"/>
            <a:ext cx="759655" cy="467047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12585E1C-D6CC-47DF-BBCF-BD513BF1C7CE}"/>
              </a:ext>
            </a:extLst>
          </p:cNvPr>
          <p:cNvCxnSpPr>
            <a:cxnSpLocks/>
          </p:cNvCxnSpPr>
          <p:nvPr/>
        </p:nvCxnSpPr>
        <p:spPr>
          <a:xfrm flipH="1">
            <a:off x="4573870" y="1586047"/>
            <a:ext cx="3263705" cy="271729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5A1C32D-68C3-4AD0-B537-290146199682}"/>
              </a:ext>
            </a:extLst>
          </p:cNvPr>
          <p:cNvCxnSpPr>
            <a:cxnSpLocks/>
          </p:cNvCxnSpPr>
          <p:nvPr/>
        </p:nvCxnSpPr>
        <p:spPr>
          <a:xfrm flipH="1">
            <a:off x="4573870" y="4387749"/>
            <a:ext cx="3263705" cy="4572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7395B84-CBB0-41CA-826B-6D2C426E49D4}"/>
              </a:ext>
            </a:extLst>
          </p:cNvPr>
          <p:cNvSpPr txBox="1"/>
          <p:nvPr/>
        </p:nvSpPr>
        <p:spPr>
          <a:xfrm>
            <a:off x="5009968" y="3953340"/>
            <a:ext cx="1026941" cy="46166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sp>
        <p:nvSpPr>
          <p:cNvPr id="9" name="Oval 8">
            <a:extLst>
              <a:ext uri="{FF2B5EF4-FFF2-40B4-BE49-F238E27FC236}">
                <a16:creationId xmlns:a16="http://schemas.microsoft.com/office/drawing/2014/main" id="{E8439B51-1A1C-4BB7-9FA3-0C03FAA63376}"/>
              </a:ext>
            </a:extLst>
          </p:cNvPr>
          <p:cNvSpPr/>
          <p:nvPr/>
        </p:nvSpPr>
        <p:spPr>
          <a:xfrm>
            <a:off x="7703375" y="1508860"/>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91765D9C-DEE2-4961-A209-F73B64A6EC76}"/>
              </a:ext>
            </a:extLst>
          </p:cNvPr>
          <p:cNvSpPr/>
          <p:nvPr/>
        </p:nvSpPr>
        <p:spPr>
          <a:xfrm>
            <a:off x="4274204" y="4290676"/>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49C7D10-E65F-47BC-91B7-57AA3D958E2D}"/>
              </a:ext>
            </a:extLst>
          </p:cNvPr>
          <p:cNvSpPr/>
          <p:nvPr/>
        </p:nvSpPr>
        <p:spPr>
          <a:xfrm>
            <a:off x="7643755" y="4262540"/>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AF259AB-E24A-449E-913A-302F9A7B51A7}"/>
              </a:ext>
            </a:extLst>
          </p:cNvPr>
          <p:cNvSpPr txBox="1"/>
          <p:nvPr/>
        </p:nvSpPr>
        <p:spPr>
          <a:xfrm>
            <a:off x="3819853" y="4195128"/>
            <a:ext cx="436098" cy="461665"/>
          </a:xfrm>
          <a:prstGeom prst="rect">
            <a:avLst/>
          </a:prstGeom>
          <a:noFill/>
        </p:spPr>
        <p:txBody>
          <a:bodyPr wrap="square" rtlCol="0">
            <a:spAutoFit/>
          </a:bodyPr>
          <a:lstStyle/>
          <a:p>
            <a:r>
              <a:rPr lang="en-US" sz="2400" b="1" dirty="0"/>
              <a:t>A</a:t>
            </a:r>
          </a:p>
        </p:txBody>
      </p:sp>
      <p:sp>
        <p:nvSpPr>
          <p:cNvPr id="13" name="TextBox 12">
            <a:extLst>
              <a:ext uri="{FF2B5EF4-FFF2-40B4-BE49-F238E27FC236}">
                <a16:creationId xmlns:a16="http://schemas.microsoft.com/office/drawing/2014/main" id="{F7EAE10B-70D5-4A1E-898F-D71E03EDF261}"/>
              </a:ext>
            </a:extLst>
          </p:cNvPr>
          <p:cNvSpPr txBox="1"/>
          <p:nvPr/>
        </p:nvSpPr>
        <p:spPr>
          <a:xfrm>
            <a:off x="7401477" y="888486"/>
            <a:ext cx="436098" cy="461665"/>
          </a:xfrm>
          <a:prstGeom prst="rect">
            <a:avLst/>
          </a:prstGeom>
          <a:noFill/>
        </p:spPr>
        <p:txBody>
          <a:bodyPr wrap="square" rtlCol="0">
            <a:spAutoFit/>
          </a:bodyPr>
          <a:lstStyle/>
          <a:p>
            <a:r>
              <a:rPr lang="en-US" sz="2400" b="1" dirty="0"/>
              <a:t>B</a:t>
            </a:r>
          </a:p>
        </p:txBody>
      </p:sp>
      <p:sp>
        <p:nvSpPr>
          <p:cNvPr id="14" name="TextBox 13">
            <a:extLst>
              <a:ext uri="{FF2B5EF4-FFF2-40B4-BE49-F238E27FC236}">
                <a16:creationId xmlns:a16="http://schemas.microsoft.com/office/drawing/2014/main" id="{0C59101F-7B6B-46D8-89E8-B5628859536C}"/>
              </a:ext>
            </a:extLst>
          </p:cNvPr>
          <p:cNvSpPr txBox="1"/>
          <p:nvPr/>
        </p:nvSpPr>
        <p:spPr>
          <a:xfrm>
            <a:off x="7612492" y="4572781"/>
            <a:ext cx="436098" cy="461665"/>
          </a:xfrm>
          <a:prstGeom prst="rect">
            <a:avLst/>
          </a:prstGeom>
          <a:noFill/>
        </p:spPr>
        <p:txBody>
          <a:bodyPr wrap="square" rtlCol="0">
            <a:spAutoFit/>
          </a:bodyPr>
          <a:lstStyle/>
          <a:p>
            <a:r>
              <a:rPr lang="en-US" sz="2400" b="1" dirty="0"/>
              <a:t>C</a:t>
            </a:r>
          </a:p>
        </p:txBody>
      </p:sp>
      <p:sp>
        <p:nvSpPr>
          <p:cNvPr id="15" name="TextBox 14">
            <a:extLst>
              <a:ext uri="{FF2B5EF4-FFF2-40B4-BE49-F238E27FC236}">
                <a16:creationId xmlns:a16="http://schemas.microsoft.com/office/drawing/2014/main" id="{4E9AF527-F0BB-4DC2-AEF8-CD521977AF45}"/>
              </a:ext>
            </a:extLst>
          </p:cNvPr>
          <p:cNvSpPr txBox="1"/>
          <p:nvPr/>
        </p:nvSpPr>
        <p:spPr>
          <a:xfrm>
            <a:off x="5680529" y="4699067"/>
            <a:ext cx="1026941" cy="461665"/>
          </a:xfrm>
          <a:prstGeom prst="rect">
            <a:avLst/>
          </a:prstGeom>
          <a:noFill/>
        </p:spPr>
        <p:txBody>
          <a:bodyPr wrap="square" rtlCol="0">
            <a:spAutoFit/>
          </a:bodyPr>
          <a:lstStyle/>
          <a:p>
            <a:r>
              <a:rPr lang="en-US" sz="2400" b="1" dirty="0">
                <a:solidFill>
                  <a:srgbClr val="C00000"/>
                </a:solidFill>
              </a:rPr>
              <a:t>1.5 </a:t>
            </a:r>
            <a:r>
              <a:rPr lang="en-US" sz="2400" b="1" dirty="0" err="1">
                <a:solidFill>
                  <a:srgbClr val="C00000"/>
                </a:solidFill>
              </a:rPr>
              <a:t>lb</a:t>
            </a:r>
            <a:endParaRPr lang="en-US" sz="2400" b="1" dirty="0">
              <a:solidFill>
                <a:srgbClr val="C00000"/>
              </a:solidFill>
            </a:endParaRPr>
          </a:p>
        </p:txBody>
      </p:sp>
      <p:cxnSp>
        <p:nvCxnSpPr>
          <p:cNvPr id="16" name="Straight Arrow Connector 15">
            <a:extLst>
              <a:ext uri="{FF2B5EF4-FFF2-40B4-BE49-F238E27FC236}">
                <a16:creationId xmlns:a16="http://schemas.microsoft.com/office/drawing/2014/main" id="{488468EC-F427-4EFB-A49C-2F64BAEFD871}"/>
              </a:ext>
            </a:extLst>
          </p:cNvPr>
          <p:cNvCxnSpPr>
            <a:cxnSpLocks/>
          </p:cNvCxnSpPr>
          <p:nvPr/>
        </p:nvCxnSpPr>
        <p:spPr>
          <a:xfrm flipH="1">
            <a:off x="6189589" y="1716222"/>
            <a:ext cx="1451989" cy="1220611"/>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5D85676-551F-4A7C-BE75-2ED680AD3055}"/>
              </a:ext>
            </a:extLst>
          </p:cNvPr>
          <p:cNvCxnSpPr>
            <a:cxnSpLocks/>
          </p:cNvCxnSpPr>
          <p:nvPr/>
        </p:nvCxnSpPr>
        <p:spPr>
          <a:xfrm flipH="1">
            <a:off x="4718495" y="4415005"/>
            <a:ext cx="1346672" cy="18464"/>
          </a:xfrm>
          <a:prstGeom prst="straightConnector1">
            <a:avLst/>
          </a:prstGeom>
          <a:ln w="1016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0CCB0FA-10A3-45C2-91C3-359AF6FD08C8}"/>
              </a:ext>
            </a:extLst>
          </p:cNvPr>
          <p:cNvCxnSpPr>
            <a:cxnSpLocks/>
          </p:cNvCxnSpPr>
          <p:nvPr/>
        </p:nvCxnSpPr>
        <p:spPr>
          <a:xfrm>
            <a:off x="6314275" y="4397877"/>
            <a:ext cx="1298217" cy="0"/>
          </a:xfrm>
          <a:prstGeom prst="straightConnector1">
            <a:avLst/>
          </a:prstGeom>
          <a:ln w="1016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A8D2AAA-F094-483D-8E73-76E5C8712F2A}"/>
              </a:ext>
            </a:extLst>
          </p:cNvPr>
          <p:cNvSpPr txBox="1"/>
          <p:nvPr/>
        </p:nvSpPr>
        <p:spPr>
          <a:xfrm>
            <a:off x="5243473" y="2490055"/>
            <a:ext cx="1026941" cy="461665"/>
          </a:xfrm>
          <a:prstGeom prst="rect">
            <a:avLst/>
          </a:prstGeom>
          <a:noFill/>
        </p:spPr>
        <p:txBody>
          <a:bodyPr wrap="square" rtlCol="0">
            <a:spAutoFit/>
          </a:bodyPr>
          <a:lstStyle/>
          <a:p>
            <a:r>
              <a:rPr lang="en-US" sz="2400" b="1" dirty="0">
                <a:solidFill>
                  <a:srgbClr val="7030A0"/>
                </a:solidFill>
              </a:rPr>
              <a:t>1.8 </a:t>
            </a:r>
            <a:r>
              <a:rPr lang="en-US" sz="2400" b="1" dirty="0" err="1">
                <a:solidFill>
                  <a:srgbClr val="7030A0"/>
                </a:solidFill>
              </a:rPr>
              <a:t>lb</a:t>
            </a:r>
            <a:endParaRPr lang="en-US" sz="2400" b="1" dirty="0">
              <a:solidFill>
                <a:srgbClr val="7030A0"/>
              </a:solidFill>
            </a:endParaRPr>
          </a:p>
        </p:txBody>
      </p:sp>
      <p:sp>
        <p:nvSpPr>
          <p:cNvPr id="20" name="TextBox 19">
            <a:extLst>
              <a:ext uri="{FF2B5EF4-FFF2-40B4-BE49-F238E27FC236}">
                <a16:creationId xmlns:a16="http://schemas.microsoft.com/office/drawing/2014/main" id="{FDF97D31-DC26-47C4-9C1D-66A87EC15E72}"/>
              </a:ext>
            </a:extLst>
          </p:cNvPr>
          <p:cNvSpPr txBox="1"/>
          <p:nvPr/>
        </p:nvSpPr>
        <p:spPr>
          <a:xfrm>
            <a:off x="5009968" y="2070155"/>
            <a:ext cx="1949917" cy="461665"/>
          </a:xfrm>
          <a:prstGeom prst="rect">
            <a:avLst/>
          </a:prstGeom>
          <a:noFill/>
        </p:spPr>
        <p:txBody>
          <a:bodyPr wrap="square" rtlCol="0">
            <a:spAutoFit/>
          </a:bodyPr>
          <a:lstStyle/>
          <a:p>
            <a:r>
              <a:rPr lang="en-US" sz="2400" b="1" dirty="0">
                <a:solidFill>
                  <a:srgbClr val="7030A0"/>
                </a:solidFill>
              </a:rPr>
              <a:t>TENSION</a:t>
            </a:r>
          </a:p>
        </p:txBody>
      </p:sp>
      <p:sp>
        <p:nvSpPr>
          <p:cNvPr id="21" name="TextBox 20">
            <a:extLst>
              <a:ext uri="{FF2B5EF4-FFF2-40B4-BE49-F238E27FC236}">
                <a16:creationId xmlns:a16="http://schemas.microsoft.com/office/drawing/2014/main" id="{A77EEFD9-2ED4-45E6-B846-43B9D9EC433E}"/>
              </a:ext>
            </a:extLst>
          </p:cNvPr>
          <p:cNvSpPr txBox="1"/>
          <p:nvPr/>
        </p:nvSpPr>
        <p:spPr>
          <a:xfrm>
            <a:off x="5074648" y="5195497"/>
            <a:ext cx="2229882" cy="461665"/>
          </a:xfrm>
          <a:prstGeom prst="rect">
            <a:avLst/>
          </a:prstGeom>
          <a:noFill/>
        </p:spPr>
        <p:txBody>
          <a:bodyPr wrap="square" rtlCol="0">
            <a:spAutoFit/>
          </a:bodyPr>
          <a:lstStyle/>
          <a:p>
            <a:r>
              <a:rPr lang="en-US" sz="2400" b="1" dirty="0">
                <a:solidFill>
                  <a:srgbClr val="C00000"/>
                </a:solidFill>
              </a:rPr>
              <a:t>COMPRESSION</a:t>
            </a:r>
          </a:p>
        </p:txBody>
      </p:sp>
      <p:cxnSp>
        <p:nvCxnSpPr>
          <p:cNvPr id="22" name="Straight Arrow Connector 21">
            <a:extLst>
              <a:ext uri="{FF2B5EF4-FFF2-40B4-BE49-F238E27FC236}">
                <a16:creationId xmlns:a16="http://schemas.microsoft.com/office/drawing/2014/main" id="{30565C45-E051-4C00-8013-31FF6906B636}"/>
              </a:ext>
            </a:extLst>
          </p:cNvPr>
          <p:cNvCxnSpPr>
            <a:cxnSpLocks/>
          </p:cNvCxnSpPr>
          <p:nvPr/>
        </p:nvCxnSpPr>
        <p:spPr>
          <a:xfrm flipV="1">
            <a:off x="4848076" y="3037806"/>
            <a:ext cx="1174779" cy="1021909"/>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ED63180-2BE2-4D40-8A7C-9546B6B1F6B1}"/>
              </a:ext>
            </a:extLst>
          </p:cNvPr>
          <p:cNvCxnSpPr>
            <a:cxnSpLocks/>
          </p:cNvCxnSpPr>
          <p:nvPr/>
        </p:nvCxnSpPr>
        <p:spPr>
          <a:xfrm>
            <a:off x="4356915" y="4721369"/>
            <a:ext cx="608449"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1E5368C-637B-4B61-95F7-1A08B7032CB9}"/>
              </a:ext>
            </a:extLst>
          </p:cNvPr>
          <p:cNvCxnSpPr>
            <a:cxnSpLocks/>
          </p:cNvCxnSpPr>
          <p:nvPr/>
        </p:nvCxnSpPr>
        <p:spPr>
          <a:xfrm>
            <a:off x="4350929" y="4820084"/>
            <a:ext cx="0" cy="60624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5E76371-6187-4865-8BCB-921D591C1E2F}"/>
              </a:ext>
            </a:extLst>
          </p:cNvPr>
          <p:cNvCxnSpPr>
            <a:cxnSpLocks/>
          </p:cNvCxnSpPr>
          <p:nvPr/>
        </p:nvCxnSpPr>
        <p:spPr>
          <a:xfrm>
            <a:off x="8003986" y="1617775"/>
            <a:ext cx="608449"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374E5E1-204C-4BC2-B501-2F8020ED3231}"/>
              </a:ext>
            </a:extLst>
          </p:cNvPr>
          <p:cNvCxnSpPr>
            <a:cxnSpLocks/>
          </p:cNvCxnSpPr>
          <p:nvPr/>
        </p:nvCxnSpPr>
        <p:spPr>
          <a:xfrm flipV="1">
            <a:off x="7981684" y="885305"/>
            <a:ext cx="5986" cy="62096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24A837D-C969-4871-8E95-540B88FEDEDD}"/>
              </a:ext>
            </a:extLst>
          </p:cNvPr>
          <p:cNvCxnSpPr>
            <a:cxnSpLocks/>
          </p:cNvCxnSpPr>
          <p:nvPr/>
        </p:nvCxnSpPr>
        <p:spPr>
          <a:xfrm flipH="1">
            <a:off x="7992319" y="4387749"/>
            <a:ext cx="543894"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2A220EC-7E2A-4CED-B1F7-7436CB5DB247}"/>
              </a:ext>
            </a:extLst>
          </p:cNvPr>
          <p:cNvSpPr txBox="1"/>
          <p:nvPr/>
        </p:nvSpPr>
        <p:spPr>
          <a:xfrm>
            <a:off x="8664806" y="4195128"/>
            <a:ext cx="927295" cy="369332"/>
          </a:xfrm>
          <a:prstGeom prst="rect">
            <a:avLst/>
          </a:prstGeom>
          <a:noFill/>
        </p:spPr>
        <p:txBody>
          <a:bodyPr wrap="square" rtlCol="0">
            <a:spAutoFit/>
          </a:bodyPr>
          <a:lstStyle/>
          <a:p>
            <a:r>
              <a:rPr lang="en-US" b="1" dirty="0"/>
              <a:t>1.5 </a:t>
            </a:r>
            <a:r>
              <a:rPr lang="en-US" b="1" dirty="0" err="1"/>
              <a:t>lb</a:t>
            </a:r>
            <a:endParaRPr lang="en-US" b="1" dirty="0"/>
          </a:p>
        </p:txBody>
      </p:sp>
      <p:sp>
        <p:nvSpPr>
          <p:cNvPr id="38" name="TextBox 37">
            <a:extLst>
              <a:ext uri="{FF2B5EF4-FFF2-40B4-BE49-F238E27FC236}">
                <a16:creationId xmlns:a16="http://schemas.microsoft.com/office/drawing/2014/main" id="{B5DB7222-2275-4ABB-BE1D-F3825112CBCA}"/>
              </a:ext>
            </a:extLst>
          </p:cNvPr>
          <p:cNvSpPr txBox="1"/>
          <p:nvPr/>
        </p:nvSpPr>
        <p:spPr>
          <a:xfrm>
            <a:off x="8664805" y="1429419"/>
            <a:ext cx="927295" cy="369332"/>
          </a:xfrm>
          <a:prstGeom prst="rect">
            <a:avLst/>
          </a:prstGeom>
          <a:noFill/>
        </p:spPr>
        <p:txBody>
          <a:bodyPr wrap="square" rtlCol="0">
            <a:spAutoFit/>
          </a:bodyPr>
          <a:lstStyle/>
          <a:p>
            <a:r>
              <a:rPr lang="en-US" b="1" dirty="0"/>
              <a:t>1.5 </a:t>
            </a:r>
            <a:r>
              <a:rPr lang="en-US" b="1" dirty="0" err="1"/>
              <a:t>lb</a:t>
            </a:r>
            <a:endParaRPr lang="en-US" b="1" dirty="0"/>
          </a:p>
        </p:txBody>
      </p:sp>
      <p:sp>
        <p:nvSpPr>
          <p:cNvPr id="39" name="TextBox 38">
            <a:extLst>
              <a:ext uri="{FF2B5EF4-FFF2-40B4-BE49-F238E27FC236}">
                <a16:creationId xmlns:a16="http://schemas.microsoft.com/office/drawing/2014/main" id="{3DD88FD8-22D0-40E0-A9FA-F83230B0D8E5}"/>
              </a:ext>
            </a:extLst>
          </p:cNvPr>
          <p:cNvSpPr txBox="1"/>
          <p:nvPr/>
        </p:nvSpPr>
        <p:spPr>
          <a:xfrm>
            <a:off x="8146952" y="845550"/>
            <a:ext cx="927295" cy="369332"/>
          </a:xfrm>
          <a:prstGeom prst="rect">
            <a:avLst/>
          </a:prstGeom>
          <a:noFill/>
        </p:spPr>
        <p:txBody>
          <a:bodyPr wrap="square" rtlCol="0">
            <a:spAutoFit/>
          </a:bodyPr>
          <a:lstStyle/>
          <a:p>
            <a:r>
              <a:rPr lang="en-US" b="1" dirty="0"/>
              <a:t>1.0 </a:t>
            </a:r>
            <a:r>
              <a:rPr lang="en-US" b="1" dirty="0" err="1"/>
              <a:t>lb</a:t>
            </a:r>
            <a:endParaRPr lang="en-US" b="1" dirty="0"/>
          </a:p>
        </p:txBody>
      </p:sp>
      <p:sp>
        <p:nvSpPr>
          <p:cNvPr id="40" name="TextBox 39">
            <a:extLst>
              <a:ext uri="{FF2B5EF4-FFF2-40B4-BE49-F238E27FC236}">
                <a16:creationId xmlns:a16="http://schemas.microsoft.com/office/drawing/2014/main" id="{15FC6A6E-F2DE-4043-9CC2-52B283BB24ED}"/>
              </a:ext>
            </a:extLst>
          </p:cNvPr>
          <p:cNvSpPr txBox="1"/>
          <p:nvPr/>
        </p:nvSpPr>
        <p:spPr>
          <a:xfrm>
            <a:off x="3387046" y="4791400"/>
            <a:ext cx="927295" cy="369332"/>
          </a:xfrm>
          <a:prstGeom prst="rect">
            <a:avLst/>
          </a:prstGeom>
          <a:noFill/>
        </p:spPr>
        <p:txBody>
          <a:bodyPr wrap="square" rtlCol="0">
            <a:spAutoFit/>
          </a:bodyPr>
          <a:lstStyle/>
          <a:p>
            <a:r>
              <a:rPr lang="en-US" b="1" dirty="0"/>
              <a:t>1.0 </a:t>
            </a:r>
            <a:r>
              <a:rPr lang="en-US" b="1" dirty="0" err="1"/>
              <a:t>lb</a:t>
            </a:r>
            <a:endParaRPr lang="en-US" b="1" dirty="0"/>
          </a:p>
        </p:txBody>
      </p:sp>
      <p:sp>
        <p:nvSpPr>
          <p:cNvPr id="41" name="TextBox 40">
            <a:extLst>
              <a:ext uri="{FF2B5EF4-FFF2-40B4-BE49-F238E27FC236}">
                <a16:creationId xmlns:a16="http://schemas.microsoft.com/office/drawing/2014/main" id="{6AE45EF4-2602-4C3A-BCD4-0C071599D508}"/>
              </a:ext>
            </a:extLst>
          </p:cNvPr>
          <p:cNvSpPr txBox="1"/>
          <p:nvPr/>
        </p:nvSpPr>
        <p:spPr>
          <a:xfrm>
            <a:off x="4625346" y="4826165"/>
            <a:ext cx="927295" cy="369332"/>
          </a:xfrm>
          <a:prstGeom prst="rect">
            <a:avLst/>
          </a:prstGeom>
          <a:noFill/>
        </p:spPr>
        <p:txBody>
          <a:bodyPr wrap="square" rtlCol="0">
            <a:spAutoFit/>
          </a:bodyPr>
          <a:lstStyle/>
          <a:p>
            <a:r>
              <a:rPr lang="en-US" b="1" dirty="0"/>
              <a:t>1.5 </a:t>
            </a:r>
            <a:r>
              <a:rPr lang="en-US" b="1" dirty="0" err="1"/>
              <a:t>lb</a:t>
            </a:r>
            <a:endParaRPr lang="en-US" b="1" dirty="0"/>
          </a:p>
        </p:txBody>
      </p:sp>
      <p:sp>
        <p:nvSpPr>
          <p:cNvPr id="42" name="TextBox 41">
            <a:extLst>
              <a:ext uri="{FF2B5EF4-FFF2-40B4-BE49-F238E27FC236}">
                <a16:creationId xmlns:a16="http://schemas.microsoft.com/office/drawing/2014/main" id="{B74FBC01-481B-4FE7-B441-32F253DEBABF}"/>
              </a:ext>
            </a:extLst>
          </p:cNvPr>
          <p:cNvSpPr txBox="1"/>
          <p:nvPr/>
        </p:nvSpPr>
        <p:spPr>
          <a:xfrm>
            <a:off x="750929" y="559091"/>
            <a:ext cx="5601353" cy="584775"/>
          </a:xfrm>
          <a:prstGeom prst="rect">
            <a:avLst/>
          </a:prstGeom>
          <a:noFill/>
        </p:spPr>
        <p:txBody>
          <a:bodyPr wrap="square" rtlCol="0">
            <a:spAutoFit/>
          </a:bodyPr>
          <a:lstStyle/>
          <a:p>
            <a:r>
              <a:rPr lang="en-US" sz="3200" dirty="0"/>
              <a:t>The forces acting on the system</a:t>
            </a:r>
          </a:p>
        </p:txBody>
      </p:sp>
    </p:spTree>
    <p:extLst>
      <p:ext uri="{BB962C8B-B14F-4D97-AF65-F5344CB8AC3E}">
        <p14:creationId xmlns:p14="http://schemas.microsoft.com/office/powerpoint/2010/main" val="3122286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8B81A0-3F8A-4D83-AEEF-4E84B1031D03}"/>
              </a:ext>
            </a:extLst>
          </p:cNvPr>
          <p:cNvSpPr>
            <a:spLocks noGrp="1"/>
          </p:cNvSpPr>
          <p:nvPr>
            <p:ph type="sldNum" sz="quarter" idx="12"/>
          </p:nvPr>
        </p:nvSpPr>
        <p:spPr/>
        <p:txBody>
          <a:bodyPr/>
          <a:lstStyle/>
          <a:p>
            <a:fld id="{520DCC47-79FA-482E-96B5-4001151A635B}" type="slidenum">
              <a:rPr lang="en-US" smtClean="0"/>
              <a:t>27</a:t>
            </a:fld>
            <a:endParaRPr lang="en-US"/>
          </a:p>
        </p:txBody>
      </p:sp>
      <p:sp>
        <p:nvSpPr>
          <p:cNvPr id="3" name="TextBox 2">
            <a:extLst>
              <a:ext uri="{FF2B5EF4-FFF2-40B4-BE49-F238E27FC236}">
                <a16:creationId xmlns:a16="http://schemas.microsoft.com/office/drawing/2014/main" id="{3574B98B-E2EE-4BC7-ADBB-306F36CF3A4A}"/>
              </a:ext>
            </a:extLst>
          </p:cNvPr>
          <p:cNvSpPr txBox="1"/>
          <p:nvPr/>
        </p:nvSpPr>
        <p:spPr>
          <a:xfrm>
            <a:off x="1420838" y="1701954"/>
            <a:ext cx="9659815" cy="584775"/>
          </a:xfrm>
          <a:prstGeom prst="rect">
            <a:avLst/>
          </a:prstGeom>
          <a:noFill/>
        </p:spPr>
        <p:txBody>
          <a:bodyPr wrap="square" rtlCol="0">
            <a:spAutoFit/>
          </a:bodyPr>
          <a:lstStyle/>
          <a:p>
            <a:r>
              <a:rPr lang="en-US" sz="3200" dirty="0"/>
              <a:t>But does the Method of Joints generate reliable results?   </a:t>
            </a:r>
          </a:p>
        </p:txBody>
      </p:sp>
      <p:sp>
        <p:nvSpPr>
          <p:cNvPr id="4" name="TextBox 3">
            <a:extLst>
              <a:ext uri="{FF2B5EF4-FFF2-40B4-BE49-F238E27FC236}">
                <a16:creationId xmlns:a16="http://schemas.microsoft.com/office/drawing/2014/main" id="{7E7CD494-EAFB-442E-8C59-BFA30C22C2D0}"/>
              </a:ext>
            </a:extLst>
          </p:cNvPr>
          <p:cNvSpPr txBox="1"/>
          <p:nvPr/>
        </p:nvSpPr>
        <p:spPr>
          <a:xfrm>
            <a:off x="1420837" y="2689243"/>
            <a:ext cx="9467557" cy="2062103"/>
          </a:xfrm>
          <a:prstGeom prst="rect">
            <a:avLst/>
          </a:prstGeom>
          <a:noFill/>
        </p:spPr>
        <p:txBody>
          <a:bodyPr wrap="square" rtlCol="0">
            <a:spAutoFit/>
          </a:bodyPr>
          <a:lstStyle/>
          <a:p>
            <a:r>
              <a:rPr lang="en-US" sz="3200" dirty="0"/>
              <a:t>The simple truss model used in the analysis makes it fairly easy to conduct experiments to determine the actual compressive and tension forces in the truss members…</a:t>
            </a:r>
          </a:p>
        </p:txBody>
      </p:sp>
    </p:spTree>
    <p:extLst>
      <p:ext uri="{BB962C8B-B14F-4D97-AF65-F5344CB8AC3E}">
        <p14:creationId xmlns:p14="http://schemas.microsoft.com/office/powerpoint/2010/main" val="3620930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068A54-7B12-4F50-8604-5C232EC2A623}"/>
              </a:ext>
            </a:extLst>
          </p:cNvPr>
          <p:cNvSpPr>
            <a:spLocks noGrp="1"/>
          </p:cNvSpPr>
          <p:nvPr>
            <p:ph type="sldNum" sz="quarter" idx="12"/>
          </p:nvPr>
        </p:nvSpPr>
        <p:spPr/>
        <p:txBody>
          <a:bodyPr/>
          <a:lstStyle/>
          <a:p>
            <a:fld id="{520DCC47-79FA-482E-96B5-4001151A635B}" type="slidenum">
              <a:rPr lang="en-US" smtClean="0"/>
              <a:t>28</a:t>
            </a:fld>
            <a:endParaRPr lang="en-US"/>
          </a:p>
        </p:txBody>
      </p:sp>
      <p:pic>
        <p:nvPicPr>
          <p:cNvPr id="4" name="Picture 3">
            <a:extLst>
              <a:ext uri="{FF2B5EF4-FFF2-40B4-BE49-F238E27FC236}">
                <a16:creationId xmlns:a16="http://schemas.microsoft.com/office/drawing/2014/main" id="{8025C612-4CF3-4653-9F55-5DD5497F271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390314" y="1399735"/>
            <a:ext cx="5411372" cy="4058529"/>
          </a:xfrm>
          <a:prstGeom prst="rect">
            <a:avLst/>
          </a:prstGeom>
        </p:spPr>
      </p:pic>
      <p:sp>
        <p:nvSpPr>
          <p:cNvPr id="5" name="TextBox 4">
            <a:extLst>
              <a:ext uri="{FF2B5EF4-FFF2-40B4-BE49-F238E27FC236}">
                <a16:creationId xmlns:a16="http://schemas.microsoft.com/office/drawing/2014/main" id="{BE7E0099-7851-4F8C-99FB-0F2322B12116}"/>
              </a:ext>
            </a:extLst>
          </p:cNvPr>
          <p:cNvSpPr txBox="1"/>
          <p:nvPr/>
        </p:nvSpPr>
        <p:spPr>
          <a:xfrm>
            <a:off x="2757714" y="191363"/>
            <a:ext cx="7199086" cy="584775"/>
          </a:xfrm>
          <a:prstGeom prst="rect">
            <a:avLst/>
          </a:prstGeom>
          <a:noFill/>
        </p:spPr>
        <p:txBody>
          <a:bodyPr wrap="square" rtlCol="0">
            <a:spAutoFit/>
          </a:bodyPr>
          <a:lstStyle/>
          <a:p>
            <a:pPr algn="ctr"/>
            <a:r>
              <a:rPr lang="en-US" sz="3200" dirty="0"/>
              <a:t>Experimental Set-up</a:t>
            </a:r>
          </a:p>
        </p:txBody>
      </p:sp>
      <p:sp>
        <p:nvSpPr>
          <p:cNvPr id="6" name="TextBox 5">
            <a:extLst>
              <a:ext uri="{FF2B5EF4-FFF2-40B4-BE49-F238E27FC236}">
                <a16:creationId xmlns:a16="http://schemas.microsoft.com/office/drawing/2014/main" id="{D7BFF45F-38F8-41FF-B2BC-E278DCF9DFAC}"/>
              </a:ext>
            </a:extLst>
          </p:cNvPr>
          <p:cNvSpPr txBox="1"/>
          <p:nvPr/>
        </p:nvSpPr>
        <p:spPr>
          <a:xfrm>
            <a:off x="1237957" y="4318781"/>
            <a:ext cx="2012126" cy="830997"/>
          </a:xfrm>
          <a:prstGeom prst="rect">
            <a:avLst/>
          </a:prstGeom>
          <a:noFill/>
        </p:spPr>
        <p:txBody>
          <a:bodyPr wrap="square" rtlCol="0">
            <a:spAutoFit/>
          </a:bodyPr>
          <a:lstStyle/>
          <a:p>
            <a:r>
              <a:rPr lang="en-US" sz="2400" dirty="0"/>
              <a:t>1.0 </a:t>
            </a:r>
            <a:r>
              <a:rPr lang="en-US" sz="2400" dirty="0" err="1"/>
              <a:t>lb</a:t>
            </a:r>
            <a:r>
              <a:rPr lang="en-US" sz="2400" dirty="0"/>
              <a:t> Test Weight</a:t>
            </a:r>
          </a:p>
        </p:txBody>
      </p:sp>
      <p:sp>
        <p:nvSpPr>
          <p:cNvPr id="7" name="TextBox 6">
            <a:extLst>
              <a:ext uri="{FF2B5EF4-FFF2-40B4-BE49-F238E27FC236}">
                <a16:creationId xmlns:a16="http://schemas.microsoft.com/office/drawing/2014/main" id="{62377FBE-6E9D-4865-A51F-84A423106E92}"/>
              </a:ext>
            </a:extLst>
          </p:cNvPr>
          <p:cNvSpPr txBox="1"/>
          <p:nvPr/>
        </p:nvSpPr>
        <p:spPr>
          <a:xfrm>
            <a:off x="9341674" y="3403598"/>
            <a:ext cx="2012126" cy="830997"/>
          </a:xfrm>
          <a:prstGeom prst="rect">
            <a:avLst/>
          </a:prstGeom>
          <a:noFill/>
        </p:spPr>
        <p:txBody>
          <a:bodyPr wrap="square" rtlCol="0">
            <a:spAutoFit/>
          </a:bodyPr>
          <a:lstStyle/>
          <a:p>
            <a:r>
              <a:rPr lang="en-US" sz="2400" dirty="0"/>
              <a:t>Digital Load Cell</a:t>
            </a:r>
          </a:p>
        </p:txBody>
      </p:sp>
      <p:sp>
        <p:nvSpPr>
          <p:cNvPr id="8" name="TextBox 7">
            <a:extLst>
              <a:ext uri="{FF2B5EF4-FFF2-40B4-BE49-F238E27FC236}">
                <a16:creationId xmlns:a16="http://schemas.microsoft.com/office/drawing/2014/main" id="{B820023E-AF78-4F7E-8CB3-3DBEA19E4ACE}"/>
              </a:ext>
            </a:extLst>
          </p:cNvPr>
          <p:cNvSpPr txBox="1"/>
          <p:nvPr/>
        </p:nvSpPr>
        <p:spPr>
          <a:xfrm>
            <a:off x="1406770" y="1687070"/>
            <a:ext cx="2012126" cy="830997"/>
          </a:xfrm>
          <a:prstGeom prst="rect">
            <a:avLst/>
          </a:prstGeom>
          <a:noFill/>
        </p:spPr>
        <p:txBody>
          <a:bodyPr wrap="square" rtlCol="0">
            <a:spAutoFit/>
          </a:bodyPr>
          <a:lstStyle/>
          <a:p>
            <a:r>
              <a:rPr lang="en-US" sz="2400" dirty="0"/>
              <a:t>Truss Structure</a:t>
            </a:r>
          </a:p>
        </p:txBody>
      </p:sp>
      <p:cxnSp>
        <p:nvCxnSpPr>
          <p:cNvPr id="10" name="Straight Arrow Connector 9">
            <a:extLst>
              <a:ext uri="{FF2B5EF4-FFF2-40B4-BE49-F238E27FC236}">
                <a16:creationId xmlns:a16="http://schemas.microsoft.com/office/drawing/2014/main" id="{B0DB4150-A743-471A-8356-B5E48DC73E24}"/>
              </a:ext>
            </a:extLst>
          </p:cNvPr>
          <p:cNvCxnSpPr/>
          <p:nvPr/>
        </p:nvCxnSpPr>
        <p:spPr>
          <a:xfrm>
            <a:off x="2897945" y="2102568"/>
            <a:ext cx="2433710" cy="865715"/>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FD9D421-8F0A-484C-A28F-1A827E73DF8F}"/>
              </a:ext>
            </a:extLst>
          </p:cNvPr>
          <p:cNvCxnSpPr>
            <a:cxnSpLocks/>
          </p:cNvCxnSpPr>
          <p:nvPr/>
        </p:nvCxnSpPr>
        <p:spPr>
          <a:xfrm>
            <a:off x="2904867" y="4713074"/>
            <a:ext cx="1209933"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8BAC8E2-AA34-4ADB-8E36-3DFC3805F490}"/>
              </a:ext>
            </a:extLst>
          </p:cNvPr>
          <p:cNvCxnSpPr>
            <a:cxnSpLocks/>
          </p:cNvCxnSpPr>
          <p:nvPr/>
        </p:nvCxnSpPr>
        <p:spPr>
          <a:xfrm flipH="1">
            <a:off x="8534316" y="3861856"/>
            <a:ext cx="759739"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21FA385-C285-401C-BE5D-72E6CA9CCA66}"/>
              </a:ext>
            </a:extLst>
          </p:cNvPr>
          <p:cNvSpPr txBox="1"/>
          <p:nvPr/>
        </p:nvSpPr>
        <p:spPr>
          <a:xfrm>
            <a:off x="7256977" y="5638972"/>
            <a:ext cx="3265880" cy="461665"/>
          </a:xfrm>
          <a:prstGeom prst="rect">
            <a:avLst/>
          </a:prstGeom>
          <a:noFill/>
        </p:spPr>
        <p:txBody>
          <a:bodyPr wrap="square" rtlCol="0">
            <a:spAutoFit/>
          </a:bodyPr>
          <a:lstStyle/>
          <a:p>
            <a:r>
              <a:rPr lang="en-US" sz="2400" dirty="0"/>
              <a:t>Force Measurement</a:t>
            </a:r>
          </a:p>
        </p:txBody>
      </p:sp>
      <p:cxnSp>
        <p:nvCxnSpPr>
          <p:cNvPr id="17" name="Straight Arrow Connector 16">
            <a:extLst>
              <a:ext uri="{FF2B5EF4-FFF2-40B4-BE49-F238E27FC236}">
                <a16:creationId xmlns:a16="http://schemas.microsoft.com/office/drawing/2014/main" id="{B8F0944B-404F-4A3E-851B-6C8AE4850251}"/>
              </a:ext>
            </a:extLst>
          </p:cNvPr>
          <p:cNvCxnSpPr>
            <a:cxnSpLocks/>
          </p:cNvCxnSpPr>
          <p:nvPr/>
        </p:nvCxnSpPr>
        <p:spPr>
          <a:xfrm flipH="1" flipV="1">
            <a:off x="6357257" y="4536772"/>
            <a:ext cx="899720" cy="1102201"/>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659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84B389-97A8-4363-8D3F-BC19C6E4D0DD}"/>
              </a:ext>
            </a:extLst>
          </p:cNvPr>
          <p:cNvSpPr>
            <a:spLocks noGrp="1"/>
          </p:cNvSpPr>
          <p:nvPr>
            <p:ph type="sldNum" sz="quarter" idx="12"/>
          </p:nvPr>
        </p:nvSpPr>
        <p:spPr/>
        <p:txBody>
          <a:bodyPr/>
          <a:lstStyle/>
          <a:p>
            <a:fld id="{520DCC47-79FA-482E-96B5-4001151A635B}" type="slidenum">
              <a:rPr lang="en-US" smtClean="0"/>
              <a:t>29</a:t>
            </a:fld>
            <a:endParaRPr lang="en-US"/>
          </a:p>
        </p:txBody>
      </p:sp>
      <p:pic>
        <p:nvPicPr>
          <p:cNvPr id="3" name="Picture 2">
            <a:extLst>
              <a:ext uri="{FF2B5EF4-FFF2-40B4-BE49-F238E27FC236}">
                <a16:creationId xmlns:a16="http://schemas.microsoft.com/office/drawing/2014/main" id="{7CA3D261-FE90-4A09-9C3A-E99EC1F8809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86995" y="1531907"/>
            <a:ext cx="4304714" cy="3794185"/>
          </a:xfrm>
          <a:prstGeom prst="rect">
            <a:avLst/>
          </a:prstGeom>
        </p:spPr>
      </p:pic>
      <p:cxnSp>
        <p:nvCxnSpPr>
          <p:cNvPr id="4" name="Straight Arrow Connector 3">
            <a:extLst>
              <a:ext uri="{FF2B5EF4-FFF2-40B4-BE49-F238E27FC236}">
                <a16:creationId xmlns:a16="http://schemas.microsoft.com/office/drawing/2014/main" id="{4F663F64-40C8-40B5-9A1A-97AC0A2ECC28}"/>
              </a:ext>
            </a:extLst>
          </p:cNvPr>
          <p:cNvCxnSpPr>
            <a:cxnSpLocks/>
          </p:cNvCxnSpPr>
          <p:nvPr/>
        </p:nvCxnSpPr>
        <p:spPr>
          <a:xfrm>
            <a:off x="5515429" y="3473645"/>
            <a:ext cx="1700962" cy="0"/>
          </a:xfrm>
          <a:prstGeom prst="straightConnector1">
            <a:avLst/>
          </a:prstGeom>
          <a:ln w="1270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33404FEF-7670-44EE-A83F-60A22B87AEC7}"/>
              </a:ext>
            </a:extLst>
          </p:cNvPr>
          <p:cNvCxnSpPr>
            <a:cxnSpLocks/>
          </p:cNvCxnSpPr>
          <p:nvPr/>
        </p:nvCxnSpPr>
        <p:spPr>
          <a:xfrm flipH="1">
            <a:off x="5515431" y="4029982"/>
            <a:ext cx="1582055" cy="0"/>
          </a:xfrm>
          <a:prstGeom prst="straightConnector1">
            <a:avLst/>
          </a:prstGeom>
          <a:ln w="1270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73E901D-C289-4374-A1BB-04F331BA89BF}"/>
              </a:ext>
            </a:extLst>
          </p:cNvPr>
          <p:cNvSpPr txBox="1"/>
          <p:nvPr/>
        </p:nvSpPr>
        <p:spPr>
          <a:xfrm>
            <a:off x="1349829" y="2273316"/>
            <a:ext cx="3991428" cy="1200329"/>
          </a:xfrm>
          <a:prstGeom prst="rect">
            <a:avLst/>
          </a:prstGeom>
          <a:noFill/>
        </p:spPr>
        <p:txBody>
          <a:bodyPr wrap="square" rtlCol="0">
            <a:spAutoFit/>
          </a:bodyPr>
          <a:lstStyle/>
          <a:p>
            <a:r>
              <a:rPr lang="en-US" sz="2400" dirty="0">
                <a:solidFill>
                  <a:srgbClr val="FF0000"/>
                </a:solidFill>
              </a:rPr>
              <a:t>A force pushing into the load cell will produce a negative (-) force reading.</a:t>
            </a:r>
          </a:p>
        </p:txBody>
      </p:sp>
      <p:sp>
        <p:nvSpPr>
          <p:cNvPr id="11" name="TextBox 10">
            <a:extLst>
              <a:ext uri="{FF2B5EF4-FFF2-40B4-BE49-F238E27FC236}">
                <a16:creationId xmlns:a16="http://schemas.microsoft.com/office/drawing/2014/main" id="{5B5F0DFC-3B35-4DC6-9255-2B5FC7BCDB04}"/>
              </a:ext>
            </a:extLst>
          </p:cNvPr>
          <p:cNvSpPr txBox="1"/>
          <p:nvPr/>
        </p:nvSpPr>
        <p:spPr>
          <a:xfrm>
            <a:off x="1349829" y="4245429"/>
            <a:ext cx="3991428" cy="1200329"/>
          </a:xfrm>
          <a:prstGeom prst="rect">
            <a:avLst/>
          </a:prstGeom>
          <a:noFill/>
        </p:spPr>
        <p:txBody>
          <a:bodyPr wrap="square" rtlCol="0">
            <a:spAutoFit/>
          </a:bodyPr>
          <a:lstStyle/>
          <a:p>
            <a:r>
              <a:rPr lang="en-US" sz="2400" dirty="0">
                <a:solidFill>
                  <a:srgbClr val="0070C0"/>
                </a:solidFill>
              </a:rPr>
              <a:t>A force pulling on the load cell will produce a positive (+) force reading.</a:t>
            </a:r>
          </a:p>
        </p:txBody>
      </p:sp>
      <p:sp>
        <p:nvSpPr>
          <p:cNvPr id="12" name="TextBox 11">
            <a:extLst>
              <a:ext uri="{FF2B5EF4-FFF2-40B4-BE49-F238E27FC236}">
                <a16:creationId xmlns:a16="http://schemas.microsoft.com/office/drawing/2014/main" id="{3C90C773-106F-4AA1-9BC8-738DB78F8F40}"/>
              </a:ext>
            </a:extLst>
          </p:cNvPr>
          <p:cNvSpPr txBox="1"/>
          <p:nvPr/>
        </p:nvSpPr>
        <p:spPr>
          <a:xfrm>
            <a:off x="2757714" y="191363"/>
            <a:ext cx="7199086" cy="584775"/>
          </a:xfrm>
          <a:prstGeom prst="rect">
            <a:avLst/>
          </a:prstGeom>
          <a:noFill/>
        </p:spPr>
        <p:txBody>
          <a:bodyPr wrap="square" rtlCol="0">
            <a:spAutoFit/>
          </a:bodyPr>
          <a:lstStyle/>
          <a:p>
            <a:pPr algn="ctr"/>
            <a:r>
              <a:rPr lang="en-US" sz="3200" dirty="0"/>
              <a:t>Digital Load Cell – Sign Convention</a:t>
            </a:r>
          </a:p>
        </p:txBody>
      </p:sp>
    </p:spTree>
    <p:extLst>
      <p:ext uri="{BB962C8B-B14F-4D97-AF65-F5344CB8AC3E}">
        <p14:creationId xmlns:p14="http://schemas.microsoft.com/office/powerpoint/2010/main" val="383195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F13BA8-8F49-4FB4-B324-B737F38978B9}"/>
              </a:ext>
            </a:extLst>
          </p:cNvPr>
          <p:cNvSpPr txBox="1"/>
          <p:nvPr/>
        </p:nvSpPr>
        <p:spPr>
          <a:xfrm>
            <a:off x="2916701" y="196944"/>
            <a:ext cx="6358597" cy="584775"/>
          </a:xfrm>
          <a:prstGeom prst="rect">
            <a:avLst/>
          </a:prstGeom>
          <a:noFill/>
        </p:spPr>
        <p:txBody>
          <a:bodyPr wrap="square" rtlCol="0">
            <a:spAutoFit/>
          </a:bodyPr>
          <a:lstStyle/>
          <a:p>
            <a:pPr algn="ctr"/>
            <a:r>
              <a:rPr lang="en-US" sz="3200" dirty="0"/>
              <a:t>Structural Geometry</a:t>
            </a:r>
          </a:p>
        </p:txBody>
      </p:sp>
      <p:sp>
        <p:nvSpPr>
          <p:cNvPr id="3" name="Rectangle 2">
            <a:extLst>
              <a:ext uri="{FF2B5EF4-FFF2-40B4-BE49-F238E27FC236}">
                <a16:creationId xmlns:a16="http://schemas.microsoft.com/office/drawing/2014/main" id="{CCC19588-B1AE-49A7-8E05-8FF5F3400426}"/>
              </a:ext>
            </a:extLst>
          </p:cNvPr>
          <p:cNvSpPr/>
          <p:nvPr/>
        </p:nvSpPr>
        <p:spPr>
          <a:xfrm>
            <a:off x="2419643" y="2532190"/>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6F1197F-EF63-496C-83A7-287C2B6CBFD7}"/>
              </a:ext>
            </a:extLst>
          </p:cNvPr>
          <p:cNvSpPr/>
          <p:nvPr/>
        </p:nvSpPr>
        <p:spPr>
          <a:xfrm rot="16200000">
            <a:off x="3587262" y="1364572"/>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54BB19C-5253-4D15-A916-B7D754AA2B2C}"/>
              </a:ext>
            </a:extLst>
          </p:cNvPr>
          <p:cNvSpPr/>
          <p:nvPr/>
        </p:nvSpPr>
        <p:spPr>
          <a:xfrm>
            <a:off x="4754881" y="2532190"/>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686B7C3-E561-4B91-8136-2F9EB9593830}"/>
              </a:ext>
            </a:extLst>
          </p:cNvPr>
          <p:cNvSpPr/>
          <p:nvPr/>
        </p:nvSpPr>
        <p:spPr>
          <a:xfrm rot="5400000">
            <a:off x="3587261" y="3699808"/>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6BD286F-E374-4872-A184-BB3FDEC45323}"/>
              </a:ext>
            </a:extLst>
          </p:cNvPr>
          <p:cNvSpPr/>
          <p:nvPr/>
        </p:nvSpPr>
        <p:spPr>
          <a:xfrm rot="1648560">
            <a:off x="7627033" y="2502873"/>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F89A6F5-894C-4048-AA5D-C2AA6B14CC9D}"/>
              </a:ext>
            </a:extLst>
          </p:cNvPr>
          <p:cNvSpPr/>
          <p:nvPr/>
        </p:nvSpPr>
        <p:spPr>
          <a:xfrm rot="19695512">
            <a:off x="8802144" y="2491781"/>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49DC912-9BB8-4FF1-A9E8-44DC97B43D1F}"/>
              </a:ext>
            </a:extLst>
          </p:cNvPr>
          <p:cNvSpPr/>
          <p:nvPr/>
        </p:nvSpPr>
        <p:spPr>
          <a:xfrm rot="5400000">
            <a:off x="8260537" y="3552101"/>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F70D17E-2153-4B55-992D-D021524D3251}"/>
              </a:ext>
            </a:extLst>
          </p:cNvPr>
          <p:cNvSpPr txBox="1"/>
          <p:nvPr/>
        </p:nvSpPr>
        <p:spPr>
          <a:xfrm>
            <a:off x="1935313" y="5244129"/>
            <a:ext cx="4306054" cy="830997"/>
          </a:xfrm>
          <a:prstGeom prst="rect">
            <a:avLst/>
          </a:prstGeom>
          <a:noFill/>
        </p:spPr>
        <p:txBody>
          <a:bodyPr wrap="square" rtlCol="0">
            <a:spAutoFit/>
          </a:bodyPr>
          <a:lstStyle/>
          <a:p>
            <a:r>
              <a:rPr lang="en-US" sz="2400" b="1" dirty="0"/>
              <a:t>Rectangle:</a:t>
            </a:r>
            <a:r>
              <a:rPr lang="en-US" sz="2400" dirty="0"/>
              <a:t>  Does not resist lateral forces very well.  </a:t>
            </a:r>
          </a:p>
        </p:txBody>
      </p:sp>
      <p:sp>
        <p:nvSpPr>
          <p:cNvPr id="11" name="TextBox 10">
            <a:extLst>
              <a:ext uri="{FF2B5EF4-FFF2-40B4-BE49-F238E27FC236}">
                <a16:creationId xmlns:a16="http://schemas.microsoft.com/office/drawing/2014/main" id="{EAA44502-5770-48BB-954D-217AAE23F7BB}"/>
              </a:ext>
            </a:extLst>
          </p:cNvPr>
          <p:cNvSpPr txBox="1"/>
          <p:nvPr/>
        </p:nvSpPr>
        <p:spPr>
          <a:xfrm>
            <a:off x="6400584" y="5244128"/>
            <a:ext cx="4306054" cy="830997"/>
          </a:xfrm>
          <a:prstGeom prst="rect">
            <a:avLst/>
          </a:prstGeom>
          <a:noFill/>
        </p:spPr>
        <p:txBody>
          <a:bodyPr wrap="square" rtlCol="0">
            <a:spAutoFit/>
          </a:bodyPr>
          <a:lstStyle/>
          <a:p>
            <a:r>
              <a:rPr lang="en-US" sz="2400" b="1" dirty="0"/>
              <a:t>Triangle:  </a:t>
            </a:r>
            <a:r>
              <a:rPr lang="en-US" sz="2400" dirty="0"/>
              <a:t>Is a strong and ridged shape which resists loads well.   </a:t>
            </a:r>
          </a:p>
        </p:txBody>
      </p:sp>
      <p:sp>
        <p:nvSpPr>
          <p:cNvPr id="12" name="Slide Number Placeholder 11">
            <a:extLst>
              <a:ext uri="{FF2B5EF4-FFF2-40B4-BE49-F238E27FC236}">
                <a16:creationId xmlns:a16="http://schemas.microsoft.com/office/drawing/2014/main" id="{5970EC79-00A4-449D-96DE-55EDB09EE282}"/>
              </a:ext>
            </a:extLst>
          </p:cNvPr>
          <p:cNvSpPr>
            <a:spLocks noGrp="1"/>
          </p:cNvSpPr>
          <p:nvPr>
            <p:ph type="sldNum" sz="quarter" idx="12"/>
          </p:nvPr>
        </p:nvSpPr>
        <p:spPr/>
        <p:txBody>
          <a:bodyPr/>
          <a:lstStyle/>
          <a:p>
            <a:fld id="{520DCC47-79FA-482E-96B5-4001151A635B}" type="slidenum">
              <a:rPr lang="en-US" smtClean="0"/>
              <a:t>3</a:t>
            </a:fld>
            <a:endParaRPr lang="en-US"/>
          </a:p>
        </p:txBody>
      </p:sp>
      <p:sp>
        <p:nvSpPr>
          <p:cNvPr id="13" name="TextBox 12">
            <a:extLst>
              <a:ext uri="{FF2B5EF4-FFF2-40B4-BE49-F238E27FC236}">
                <a16:creationId xmlns:a16="http://schemas.microsoft.com/office/drawing/2014/main" id="{8404BD4E-AAF6-4030-8F25-81A5A6A4D565}"/>
              </a:ext>
            </a:extLst>
          </p:cNvPr>
          <p:cNvSpPr txBox="1"/>
          <p:nvPr/>
        </p:nvSpPr>
        <p:spPr>
          <a:xfrm>
            <a:off x="1026942" y="908331"/>
            <a:ext cx="10326858" cy="830997"/>
          </a:xfrm>
          <a:prstGeom prst="rect">
            <a:avLst/>
          </a:prstGeom>
          <a:noFill/>
        </p:spPr>
        <p:txBody>
          <a:bodyPr wrap="square" rtlCol="0">
            <a:spAutoFit/>
          </a:bodyPr>
          <a:lstStyle/>
          <a:p>
            <a:r>
              <a:rPr lang="en-US" sz="2400" dirty="0"/>
              <a:t>An examination of truss structures will reveal that triangles play a significant role in their design.  The triangle is a very rigid and stable geometric shape:</a:t>
            </a:r>
          </a:p>
        </p:txBody>
      </p:sp>
    </p:spTree>
    <p:extLst>
      <p:ext uri="{BB962C8B-B14F-4D97-AF65-F5344CB8AC3E}">
        <p14:creationId xmlns:p14="http://schemas.microsoft.com/office/powerpoint/2010/main" val="150608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D9E554-83AC-4E83-A9C5-29166C367643}"/>
              </a:ext>
            </a:extLst>
          </p:cNvPr>
          <p:cNvSpPr>
            <a:spLocks noGrp="1"/>
          </p:cNvSpPr>
          <p:nvPr>
            <p:ph type="sldNum" sz="quarter" idx="12"/>
          </p:nvPr>
        </p:nvSpPr>
        <p:spPr/>
        <p:txBody>
          <a:bodyPr/>
          <a:lstStyle/>
          <a:p>
            <a:fld id="{520DCC47-79FA-482E-96B5-4001151A635B}" type="slidenum">
              <a:rPr lang="en-US" smtClean="0"/>
              <a:t>30</a:t>
            </a:fld>
            <a:endParaRPr lang="en-US"/>
          </a:p>
        </p:txBody>
      </p:sp>
      <p:pic>
        <p:nvPicPr>
          <p:cNvPr id="5" name="Picture 4">
            <a:extLst>
              <a:ext uri="{FF2B5EF4-FFF2-40B4-BE49-F238E27FC236}">
                <a16:creationId xmlns:a16="http://schemas.microsoft.com/office/drawing/2014/main" id="{FE0F0891-E56E-45CB-B5B8-8151E8E07C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57436" y="1212237"/>
            <a:ext cx="5527431" cy="4145574"/>
          </a:xfrm>
          <a:prstGeom prst="rect">
            <a:avLst/>
          </a:prstGeom>
        </p:spPr>
      </p:pic>
      <p:sp>
        <p:nvSpPr>
          <p:cNvPr id="6" name="TextBox 5">
            <a:extLst>
              <a:ext uri="{FF2B5EF4-FFF2-40B4-BE49-F238E27FC236}">
                <a16:creationId xmlns:a16="http://schemas.microsoft.com/office/drawing/2014/main" id="{3B88E64A-3684-4F56-87A0-1A336B9F2899}"/>
              </a:ext>
            </a:extLst>
          </p:cNvPr>
          <p:cNvSpPr txBox="1"/>
          <p:nvPr/>
        </p:nvSpPr>
        <p:spPr>
          <a:xfrm>
            <a:off x="537950" y="1048147"/>
            <a:ext cx="5018787" cy="830997"/>
          </a:xfrm>
          <a:prstGeom prst="rect">
            <a:avLst/>
          </a:prstGeom>
          <a:noFill/>
        </p:spPr>
        <p:txBody>
          <a:bodyPr wrap="square" rtlCol="0">
            <a:spAutoFit/>
          </a:bodyPr>
          <a:lstStyle/>
          <a:p>
            <a:r>
              <a:rPr lang="en-US" sz="2400" dirty="0"/>
              <a:t>An experiment was conducted to verify the theoretical calculation.  </a:t>
            </a:r>
          </a:p>
        </p:txBody>
      </p:sp>
      <p:sp>
        <p:nvSpPr>
          <p:cNvPr id="7" name="TextBox 6">
            <a:extLst>
              <a:ext uri="{FF2B5EF4-FFF2-40B4-BE49-F238E27FC236}">
                <a16:creationId xmlns:a16="http://schemas.microsoft.com/office/drawing/2014/main" id="{01E4779D-267D-454B-AD52-36E99819779E}"/>
              </a:ext>
            </a:extLst>
          </p:cNvPr>
          <p:cNvSpPr txBox="1"/>
          <p:nvPr/>
        </p:nvSpPr>
        <p:spPr>
          <a:xfrm>
            <a:off x="9789160" y="5584881"/>
            <a:ext cx="1564640" cy="707886"/>
          </a:xfrm>
          <a:prstGeom prst="rect">
            <a:avLst/>
          </a:prstGeom>
          <a:noFill/>
        </p:spPr>
        <p:txBody>
          <a:bodyPr wrap="square" rtlCol="0">
            <a:spAutoFit/>
          </a:bodyPr>
          <a:lstStyle/>
          <a:p>
            <a:pPr algn="ctr"/>
            <a:r>
              <a:rPr lang="en-US" sz="2000" dirty="0"/>
              <a:t>Digital Force Meter</a:t>
            </a:r>
          </a:p>
        </p:txBody>
      </p:sp>
      <p:cxnSp>
        <p:nvCxnSpPr>
          <p:cNvPr id="9" name="Straight Arrow Connector 8">
            <a:extLst>
              <a:ext uri="{FF2B5EF4-FFF2-40B4-BE49-F238E27FC236}">
                <a16:creationId xmlns:a16="http://schemas.microsoft.com/office/drawing/2014/main" id="{95381157-FD8C-4D48-95CD-1776C3AD526B}"/>
              </a:ext>
            </a:extLst>
          </p:cNvPr>
          <p:cNvCxnSpPr>
            <a:cxnSpLocks/>
          </p:cNvCxnSpPr>
          <p:nvPr/>
        </p:nvCxnSpPr>
        <p:spPr>
          <a:xfrm flipV="1">
            <a:off x="10522634" y="3970734"/>
            <a:ext cx="0" cy="161414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CC3CE83-B6E0-4F4C-B872-35145275269B}"/>
              </a:ext>
            </a:extLst>
          </p:cNvPr>
          <p:cNvSpPr txBox="1"/>
          <p:nvPr/>
        </p:nvSpPr>
        <p:spPr>
          <a:xfrm>
            <a:off x="5965262" y="5770283"/>
            <a:ext cx="1673483" cy="400110"/>
          </a:xfrm>
          <a:prstGeom prst="rect">
            <a:avLst/>
          </a:prstGeom>
          <a:noFill/>
        </p:spPr>
        <p:txBody>
          <a:bodyPr wrap="square" rtlCol="0">
            <a:spAutoFit/>
          </a:bodyPr>
          <a:lstStyle/>
          <a:p>
            <a:pPr algn="ctr"/>
            <a:r>
              <a:rPr lang="en-US" sz="2000" dirty="0"/>
              <a:t>1.0 </a:t>
            </a:r>
            <a:r>
              <a:rPr lang="en-US" sz="2000" dirty="0" err="1"/>
              <a:t>lb</a:t>
            </a:r>
            <a:r>
              <a:rPr lang="en-US" sz="2000" dirty="0"/>
              <a:t> Weight</a:t>
            </a:r>
          </a:p>
        </p:txBody>
      </p:sp>
      <p:cxnSp>
        <p:nvCxnSpPr>
          <p:cNvPr id="11" name="Straight Arrow Connector 10">
            <a:extLst>
              <a:ext uri="{FF2B5EF4-FFF2-40B4-BE49-F238E27FC236}">
                <a16:creationId xmlns:a16="http://schemas.microsoft.com/office/drawing/2014/main" id="{227679C1-4DDF-4F8F-9D96-3A4D1DB3AE5C}"/>
              </a:ext>
            </a:extLst>
          </p:cNvPr>
          <p:cNvCxnSpPr>
            <a:cxnSpLocks/>
          </p:cNvCxnSpPr>
          <p:nvPr/>
        </p:nvCxnSpPr>
        <p:spPr>
          <a:xfrm flipV="1">
            <a:off x="6747583" y="4846328"/>
            <a:ext cx="0" cy="85386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7058A445-EC7B-4810-B82C-61B9FF0C36DB}"/>
              </a:ext>
            </a:extLst>
          </p:cNvPr>
          <p:cNvGrpSpPr/>
          <p:nvPr/>
        </p:nvGrpSpPr>
        <p:grpSpPr>
          <a:xfrm>
            <a:off x="533549" y="2052174"/>
            <a:ext cx="8652876" cy="4154984"/>
            <a:chOff x="533549" y="2052174"/>
            <a:chExt cx="8652876" cy="4154984"/>
          </a:xfrm>
        </p:grpSpPr>
        <p:sp>
          <p:nvSpPr>
            <p:cNvPr id="3" name="TextBox 2">
              <a:extLst>
                <a:ext uri="{FF2B5EF4-FFF2-40B4-BE49-F238E27FC236}">
                  <a16:creationId xmlns:a16="http://schemas.microsoft.com/office/drawing/2014/main" id="{604B626D-4508-47AB-BC78-AA6EA677F819}"/>
                </a:ext>
              </a:extLst>
            </p:cNvPr>
            <p:cNvSpPr txBox="1"/>
            <p:nvPr/>
          </p:nvSpPr>
          <p:spPr>
            <a:xfrm>
              <a:off x="533549" y="2052174"/>
              <a:ext cx="5052387" cy="4154984"/>
            </a:xfrm>
            <a:prstGeom prst="rect">
              <a:avLst/>
            </a:prstGeom>
            <a:noFill/>
          </p:spPr>
          <p:txBody>
            <a:bodyPr wrap="square" rtlCol="0">
              <a:spAutoFit/>
            </a:bodyPr>
            <a:lstStyle/>
            <a:p>
              <a:r>
                <a:rPr lang="en-US" sz="2400" dirty="0"/>
                <a:t>The force in the </a:t>
              </a:r>
              <a:r>
                <a:rPr lang="en-US" sz="2400" b="1" dirty="0"/>
                <a:t>horizontal member </a:t>
              </a:r>
              <a:r>
                <a:rPr lang="en-US" sz="2400" dirty="0"/>
                <a:t>was measured to be </a:t>
              </a:r>
              <a:r>
                <a:rPr lang="en-US" sz="2400" b="1" dirty="0"/>
                <a:t>-1.56 lbs</a:t>
              </a:r>
              <a:r>
                <a:rPr lang="en-US" sz="2400" dirty="0"/>
                <a:t>. which is very close to the calculated theoretical value of 1.5 lbs.   The negative sign on the force value displayed on the computer screen indicates the force is pushing towards the right.  This is consistent with the direction determined in the analysis.  This verifies that the </a:t>
              </a:r>
              <a:r>
                <a:rPr lang="en-US" sz="2400" b="1" dirty="0"/>
                <a:t>horizontal member </a:t>
              </a:r>
              <a:r>
                <a:rPr lang="en-US" sz="2400" dirty="0"/>
                <a:t>is under </a:t>
              </a:r>
              <a:r>
                <a:rPr lang="en-US" sz="2400" b="1" dirty="0"/>
                <a:t>compression</a:t>
              </a:r>
              <a:r>
                <a:rPr lang="en-US" sz="2400" dirty="0"/>
                <a:t>.</a:t>
              </a:r>
            </a:p>
          </p:txBody>
        </p:sp>
        <p:sp>
          <p:nvSpPr>
            <p:cNvPr id="13" name="Oval 12">
              <a:extLst>
                <a:ext uri="{FF2B5EF4-FFF2-40B4-BE49-F238E27FC236}">
                  <a16:creationId xmlns:a16="http://schemas.microsoft.com/office/drawing/2014/main" id="{F63442FF-FF4A-4BEF-B871-AEB4CC8C28FE}"/>
                </a:ext>
              </a:extLst>
            </p:cNvPr>
            <p:cNvSpPr/>
            <p:nvPr/>
          </p:nvSpPr>
          <p:spPr>
            <a:xfrm>
              <a:off x="8473662" y="3970734"/>
              <a:ext cx="712763" cy="52050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a:extLst>
              <a:ext uri="{FF2B5EF4-FFF2-40B4-BE49-F238E27FC236}">
                <a16:creationId xmlns:a16="http://schemas.microsoft.com/office/drawing/2014/main" id="{E43B6EE4-B438-405E-9567-112664EAF524}"/>
              </a:ext>
            </a:extLst>
          </p:cNvPr>
          <p:cNvSpPr txBox="1"/>
          <p:nvPr/>
        </p:nvSpPr>
        <p:spPr>
          <a:xfrm>
            <a:off x="2757714" y="191363"/>
            <a:ext cx="7199086" cy="584775"/>
          </a:xfrm>
          <a:prstGeom prst="rect">
            <a:avLst/>
          </a:prstGeom>
          <a:noFill/>
        </p:spPr>
        <p:txBody>
          <a:bodyPr wrap="square" rtlCol="0">
            <a:spAutoFit/>
          </a:bodyPr>
          <a:lstStyle/>
          <a:p>
            <a:pPr algn="ctr"/>
            <a:r>
              <a:rPr lang="en-US" sz="3200" dirty="0"/>
              <a:t>Experimental Verification</a:t>
            </a:r>
          </a:p>
        </p:txBody>
      </p:sp>
    </p:spTree>
    <p:extLst>
      <p:ext uri="{BB962C8B-B14F-4D97-AF65-F5344CB8AC3E}">
        <p14:creationId xmlns:p14="http://schemas.microsoft.com/office/powerpoint/2010/main" val="3911003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220FE37-C388-45C6-B7C0-26A44181ED5B}"/>
              </a:ext>
            </a:extLst>
          </p:cNvPr>
          <p:cNvSpPr>
            <a:spLocks noGrp="1"/>
          </p:cNvSpPr>
          <p:nvPr>
            <p:ph type="sldNum" sz="quarter" idx="12"/>
          </p:nvPr>
        </p:nvSpPr>
        <p:spPr/>
        <p:txBody>
          <a:bodyPr/>
          <a:lstStyle/>
          <a:p>
            <a:fld id="{520DCC47-79FA-482E-96B5-4001151A635B}" type="slidenum">
              <a:rPr lang="en-US" smtClean="0"/>
              <a:t>31</a:t>
            </a:fld>
            <a:endParaRPr lang="en-US"/>
          </a:p>
        </p:txBody>
      </p:sp>
      <p:pic>
        <p:nvPicPr>
          <p:cNvPr id="4" name="Picture 3">
            <a:extLst>
              <a:ext uri="{FF2B5EF4-FFF2-40B4-BE49-F238E27FC236}">
                <a16:creationId xmlns:a16="http://schemas.microsoft.com/office/drawing/2014/main" id="{4CA38E60-7F48-48F8-BC45-C3E84EE5069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697415" y="1529421"/>
            <a:ext cx="5065542" cy="3799157"/>
          </a:xfrm>
          <a:prstGeom prst="rect">
            <a:avLst/>
          </a:prstGeom>
        </p:spPr>
      </p:pic>
      <p:sp>
        <p:nvSpPr>
          <p:cNvPr id="5" name="TextBox 4">
            <a:extLst>
              <a:ext uri="{FF2B5EF4-FFF2-40B4-BE49-F238E27FC236}">
                <a16:creationId xmlns:a16="http://schemas.microsoft.com/office/drawing/2014/main" id="{EFDB5D2B-DA42-4B0A-93E3-15D48603D0BE}"/>
              </a:ext>
            </a:extLst>
          </p:cNvPr>
          <p:cNvSpPr txBox="1"/>
          <p:nvPr/>
        </p:nvSpPr>
        <p:spPr>
          <a:xfrm>
            <a:off x="2757714" y="191363"/>
            <a:ext cx="7199086" cy="584775"/>
          </a:xfrm>
          <a:prstGeom prst="rect">
            <a:avLst/>
          </a:prstGeom>
          <a:noFill/>
        </p:spPr>
        <p:txBody>
          <a:bodyPr wrap="square" rtlCol="0">
            <a:spAutoFit/>
          </a:bodyPr>
          <a:lstStyle/>
          <a:p>
            <a:pPr algn="ctr"/>
            <a:r>
              <a:rPr lang="en-US" sz="3200" dirty="0"/>
              <a:t>Experimental Verification</a:t>
            </a:r>
          </a:p>
        </p:txBody>
      </p:sp>
      <p:sp>
        <p:nvSpPr>
          <p:cNvPr id="6" name="TextBox 5">
            <a:extLst>
              <a:ext uri="{FF2B5EF4-FFF2-40B4-BE49-F238E27FC236}">
                <a16:creationId xmlns:a16="http://schemas.microsoft.com/office/drawing/2014/main" id="{492A5728-2699-446D-97B5-638D11E4455E}"/>
              </a:ext>
            </a:extLst>
          </p:cNvPr>
          <p:cNvSpPr txBox="1"/>
          <p:nvPr/>
        </p:nvSpPr>
        <p:spPr>
          <a:xfrm>
            <a:off x="682729" y="1127275"/>
            <a:ext cx="4149969" cy="3262432"/>
          </a:xfrm>
          <a:prstGeom prst="rect">
            <a:avLst/>
          </a:prstGeom>
          <a:noFill/>
        </p:spPr>
        <p:txBody>
          <a:bodyPr wrap="square" rtlCol="0">
            <a:spAutoFit/>
          </a:bodyPr>
          <a:lstStyle/>
          <a:p>
            <a:r>
              <a:rPr lang="en-US" sz="2400" dirty="0"/>
              <a:t>A second experiment was conducted to measure the load in the diagonal beam.</a:t>
            </a:r>
          </a:p>
          <a:p>
            <a:endParaRPr lang="en-US" sz="1400" dirty="0"/>
          </a:p>
          <a:p>
            <a:r>
              <a:rPr lang="en-US" sz="2400" dirty="0"/>
              <a:t>In this experiment the digital force measuring device was attached the diagonal beam.  The same 1.0 </a:t>
            </a:r>
            <a:r>
              <a:rPr lang="en-US" sz="2400" dirty="0" err="1"/>
              <a:t>lb</a:t>
            </a:r>
            <a:r>
              <a:rPr lang="en-US" sz="2400" dirty="0"/>
              <a:t> test weight was applied to the end of the truss.</a:t>
            </a:r>
          </a:p>
        </p:txBody>
      </p:sp>
      <p:grpSp>
        <p:nvGrpSpPr>
          <p:cNvPr id="3" name="Group 2">
            <a:extLst>
              <a:ext uri="{FF2B5EF4-FFF2-40B4-BE49-F238E27FC236}">
                <a16:creationId xmlns:a16="http://schemas.microsoft.com/office/drawing/2014/main" id="{4616D85B-8B6F-44A9-91C1-6CB8DC718872}"/>
              </a:ext>
            </a:extLst>
          </p:cNvPr>
          <p:cNvGrpSpPr/>
          <p:nvPr/>
        </p:nvGrpSpPr>
        <p:grpSpPr>
          <a:xfrm>
            <a:off x="682729" y="2748569"/>
            <a:ext cx="8911660" cy="3364839"/>
            <a:chOff x="682729" y="2704640"/>
            <a:chExt cx="8911660" cy="3364839"/>
          </a:xfrm>
        </p:grpSpPr>
        <p:sp>
          <p:nvSpPr>
            <p:cNvPr id="7" name="Oval 6">
              <a:extLst>
                <a:ext uri="{FF2B5EF4-FFF2-40B4-BE49-F238E27FC236}">
                  <a16:creationId xmlns:a16="http://schemas.microsoft.com/office/drawing/2014/main" id="{F4DE9D84-03ED-406F-818A-5EE8D32F9479}"/>
                </a:ext>
              </a:extLst>
            </p:cNvPr>
            <p:cNvSpPr/>
            <p:nvPr/>
          </p:nvSpPr>
          <p:spPr>
            <a:xfrm>
              <a:off x="8881626" y="2704640"/>
              <a:ext cx="712763" cy="52050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F5C17DB-40D9-4782-8C48-0509254FE6F0}"/>
                </a:ext>
              </a:extLst>
            </p:cNvPr>
            <p:cNvSpPr txBox="1"/>
            <p:nvPr/>
          </p:nvSpPr>
          <p:spPr>
            <a:xfrm>
              <a:off x="682729" y="4499819"/>
              <a:ext cx="4719265" cy="1569660"/>
            </a:xfrm>
            <a:prstGeom prst="rect">
              <a:avLst/>
            </a:prstGeom>
            <a:noFill/>
          </p:spPr>
          <p:txBody>
            <a:bodyPr wrap="square" rtlCol="0">
              <a:spAutoFit/>
            </a:bodyPr>
            <a:lstStyle/>
            <a:p>
              <a:r>
                <a:rPr lang="en-US" sz="2400" dirty="0"/>
                <a:t>The load in the </a:t>
              </a:r>
              <a:r>
                <a:rPr lang="en-US" sz="2400" b="1" dirty="0"/>
                <a:t>diagonal member </a:t>
              </a:r>
              <a:r>
                <a:rPr lang="en-US" sz="2400" dirty="0"/>
                <a:t>was measured to be </a:t>
              </a:r>
              <a:r>
                <a:rPr lang="en-US" sz="2400" b="1" dirty="0"/>
                <a:t>+1.85 </a:t>
              </a:r>
              <a:r>
                <a:rPr lang="en-US" sz="2400" b="1" dirty="0" err="1"/>
                <a:t>lbs</a:t>
              </a:r>
              <a:r>
                <a:rPr lang="en-US" sz="2400" dirty="0"/>
                <a:t> which is very close to the calculated theoretical value of 1.8 lbs.</a:t>
              </a:r>
            </a:p>
          </p:txBody>
        </p:sp>
      </p:grpSp>
    </p:spTree>
    <p:extLst>
      <p:ext uri="{BB962C8B-B14F-4D97-AF65-F5344CB8AC3E}">
        <p14:creationId xmlns:p14="http://schemas.microsoft.com/office/powerpoint/2010/main" val="43302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7C906F9-60B3-4400-86FC-9AD52018E704}"/>
              </a:ext>
            </a:extLst>
          </p:cNvPr>
          <p:cNvSpPr>
            <a:spLocks noGrp="1"/>
          </p:cNvSpPr>
          <p:nvPr>
            <p:ph type="sldNum" sz="quarter" idx="12"/>
          </p:nvPr>
        </p:nvSpPr>
        <p:spPr/>
        <p:txBody>
          <a:bodyPr/>
          <a:lstStyle/>
          <a:p>
            <a:fld id="{520DCC47-79FA-482E-96B5-4001151A635B}" type="slidenum">
              <a:rPr lang="en-US" smtClean="0"/>
              <a:t>32</a:t>
            </a:fld>
            <a:endParaRPr lang="en-US"/>
          </a:p>
        </p:txBody>
      </p:sp>
      <p:sp>
        <p:nvSpPr>
          <p:cNvPr id="3" name="TextBox 2">
            <a:extLst>
              <a:ext uri="{FF2B5EF4-FFF2-40B4-BE49-F238E27FC236}">
                <a16:creationId xmlns:a16="http://schemas.microsoft.com/office/drawing/2014/main" id="{C32F8F4A-454D-4AE3-9D3E-2EEAEB898EC8}"/>
              </a:ext>
            </a:extLst>
          </p:cNvPr>
          <p:cNvSpPr txBox="1"/>
          <p:nvPr/>
        </p:nvSpPr>
        <p:spPr>
          <a:xfrm>
            <a:off x="1587305" y="3362175"/>
            <a:ext cx="9017390" cy="830997"/>
          </a:xfrm>
          <a:prstGeom prst="rect">
            <a:avLst/>
          </a:prstGeom>
          <a:noFill/>
        </p:spPr>
        <p:txBody>
          <a:bodyPr wrap="square" rtlCol="0">
            <a:spAutoFit/>
          </a:bodyPr>
          <a:lstStyle/>
          <a:p>
            <a:r>
              <a:rPr lang="en-US" sz="2400" dirty="0"/>
              <a:t>The experimental results were in fairly good agreement with the theoretical calculations.</a:t>
            </a:r>
          </a:p>
        </p:txBody>
      </p:sp>
      <p:graphicFrame>
        <p:nvGraphicFramePr>
          <p:cNvPr id="4" name="Table 3">
            <a:extLst>
              <a:ext uri="{FF2B5EF4-FFF2-40B4-BE49-F238E27FC236}">
                <a16:creationId xmlns:a16="http://schemas.microsoft.com/office/drawing/2014/main" id="{3B33C64F-C82F-4472-AF23-7C0537447977}"/>
              </a:ext>
            </a:extLst>
          </p:cNvPr>
          <p:cNvGraphicFramePr>
            <a:graphicFrameLocks noGrp="1"/>
          </p:cNvGraphicFramePr>
          <p:nvPr>
            <p:extLst>
              <p:ext uri="{D42A27DB-BD31-4B8C-83A1-F6EECF244321}">
                <p14:modId xmlns:p14="http://schemas.microsoft.com/office/powerpoint/2010/main" val="852534230"/>
              </p:ext>
            </p:extLst>
          </p:nvPr>
        </p:nvGraphicFramePr>
        <p:xfrm>
          <a:off x="2585721" y="1462984"/>
          <a:ext cx="6756399" cy="1371600"/>
        </p:xfrm>
        <a:graphic>
          <a:graphicData uri="http://schemas.openxmlformats.org/drawingml/2006/table">
            <a:tbl>
              <a:tblPr firstRow="1" bandRow="1">
                <a:tableStyleId>{5C22544A-7EE6-4342-B048-85BDC9FD1C3A}</a:tableStyleId>
              </a:tblPr>
              <a:tblGrid>
                <a:gridCol w="2252133">
                  <a:extLst>
                    <a:ext uri="{9D8B030D-6E8A-4147-A177-3AD203B41FA5}">
                      <a16:colId xmlns:a16="http://schemas.microsoft.com/office/drawing/2014/main" val="2993624698"/>
                    </a:ext>
                  </a:extLst>
                </a:gridCol>
                <a:gridCol w="2252133">
                  <a:extLst>
                    <a:ext uri="{9D8B030D-6E8A-4147-A177-3AD203B41FA5}">
                      <a16:colId xmlns:a16="http://schemas.microsoft.com/office/drawing/2014/main" val="3342899078"/>
                    </a:ext>
                  </a:extLst>
                </a:gridCol>
                <a:gridCol w="2252133">
                  <a:extLst>
                    <a:ext uri="{9D8B030D-6E8A-4147-A177-3AD203B41FA5}">
                      <a16:colId xmlns:a16="http://schemas.microsoft.com/office/drawing/2014/main" val="1028066222"/>
                    </a:ext>
                  </a:extLst>
                </a:gridCol>
              </a:tblGrid>
              <a:tr h="370840">
                <a:tc>
                  <a:txBody>
                    <a:bodyPr/>
                    <a:lstStyle/>
                    <a:p>
                      <a:endParaRPr lang="en-US" sz="2400" dirty="0"/>
                    </a:p>
                  </a:txBody>
                  <a:tcPr/>
                </a:tc>
                <a:tc>
                  <a:txBody>
                    <a:bodyPr/>
                    <a:lstStyle/>
                    <a:p>
                      <a:pPr algn="ctr"/>
                      <a:r>
                        <a:rPr lang="en-US" sz="2400" dirty="0"/>
                        <a:t>Theoretical</a:t>
                      </a:r>
                    </a:p>
                  </a:txBody>
                  <a:tcPr/>
                </a:tc>
                <a:tc>
                  <a:txBody>
                    <a:bodyPr/>
                    <a:lstStyle/>
                    <a:p>
                      <a:pPr algn="ctr"/>
                      <a:r>
                        <a:rPr lang="en-US" sz="2400" dirty="0"/>
                        <a:t>Experimental</a:t>
                      </a:r>
                    </a:p>
                  </a:txBody>
                  <a:tcPr/>
                </a:tc>
                <a:extLst>
                  <a:ext uri="{0D108BD9-81ED-4DB2-BD59-A6C34878D82A}">
                    <a16:rowId xmlns:a16="http://schemas.microsoft.com/office/drawing/2014/main" val="4010827991"/>
                  </a:ext>
                </a:extLst>
              </a:tr>
              <a:tr h="370840">
                <a:tc>
                  <a:txBody>
                    <a:bodyPr/>
                    <a:lstStyle/>
                    <a:p>
                      <a:r>
                        <a:rPr lang="en-US" sz="2400" dirty="0"/>
                        <a:t>Member AB</a:t>
                      </a:r>
                    </a:p>
                  </a:txBody>
                  <a:tcPr/>
                </a:tc>
                <a:tc>
                  <a:txBody>
                    <a:bodyPr/>
                    <a:lstStyle/>
                    <a:p>
                      <a:pPr algn="ctr"/>
                      <a:r>
                        <a:rPr lang="en-US" sz="2400" dirty="0"/>
                        <a:t>1.8  </a:t>
                      </a:r>
                      <a:r>
                        <a:rPr lang="en-US" sz="2400" dirty="0" err="1"/>
                        <a:t>lb</a:t>
                      </a:r>
                      <a:endParaRPr lang="en-US" sz="2400" dirty="0"/>
                    </a:p>
                  </a:txBody>
                  <a:tcPr/>
                </a:tc>
                <a:tc>
                  <a:txBody>
                    <a:bodyPr/>
                    <a:lstStyle/>
                    <a:p>
                      <a:pPr algn="ctr"/>
                      <a:r>
                        <a:rPr lang="en-US" sz="2400" dirty="0"/>
                        <a:t>1.85</a:t>
                      </a:r>
                    </a:p>
                  </a:txBody>
                  <a:tcPr/>
                </a:tc>
                <a:extLst>
                  <a:ext uri="{0D108BD9-81ED-4DB2-BD59-A6C34878D82A}">
                    <a16:rowId xmlns:a16="http://schemas.microsoft.com/office/drawing/2014/main" val="783401499"/>
                  </a:ext>
                </a:extLst>
              </a:tr>
              <a:tr h="370840">
                <a:tc>
                  <a:txBody>
                    <a:bodyPr/>
                    <a:lstStyle/>
                    <a:p>
                      <a:r>
                        <a:rPr lang="en-US" sz="2400" dirty="0"/>
                        <a:t>Member AC</a:t>
                      </a:r>
                    </a:p>
                  </a:txBody>
                  <a:tcPr/>
                </a:tc>
                <a:tc>
                  <a:txBody>
                    <a:bodyPr/>
                    <a:lstStyle/>
                    <a:p>
                      <a:pPr algn="ctr"/>
                      <a:r>
                        <a:rPr lang="en-US" sz="2400" dirty="0"/>
                        <a:t>1.5  </a:t>
                      </a:r>
                      <a:r>
                        <a:rPr lang="en-US" sz="2400" dirty="0" err="1"/>
                        <a:t>lb</a:t>
                      </a:r>
                      <a:endParaRPr lang="en-US" sz="2400" dirty="0"/>
                    </a:p>
                  </a:txBody>
                  <a:tcPr/>
                </a:tc>
                <a:tc>
                  <a:txBody>
                    <a:bodyPr/>
                    <a:lstStyle/>
                    <a:p>
                      <a:pPr algn="ctr"/>
                      <a:r>
                        <a:rPr lang="en-US" sz="2400" dirty="0"/>
                        <a:t>1.56</a:t>
                      </a:r>
                    </a:p>
                  </a:txBody>
                  <a:tcPr/>
                </a:tc>
                <a:extLst>
                  <a:ext uri="{0D108BD9-81ED-4DB2-BD59-A6C34878D82A}">
                    <a16:rowId xmlns:a16="http://schemas.microsoft.com/office/drawing/2014/main" val="2219242868"/>
                  </a:ext>
                </a:extLst>
              </a:tr>
            </a:tbl>
          </a:graphicData>
        </a:graphic>
      </p:graphicFrame>
      <p:sp>
        <p:nvSpPr>
          <p:cNvPr id="5" name="TextBox 4">
            <a:extLst>
              <a:ext uri="{FF2B5EF4-FFF2-40B4-BE49-F238E27FC236}">
                <a16:creationId xmlns:a16="http://schemas.microsoft.com/office/drawing/2014/main" id="{AFCBBD79-1091-4C01-9273-90E91FF305C6}"/>
              </a:ext>
            </a:extLst>
          </p:cNvPr>
          <p:cNvSpPr txBox="1"/>
          <p:nvPr/>
        </p:nvSpPr>
        <p:spPr>
          <a:xfrm>
            <a:off x="2757714" y="191363"/>
            <a:ext cx="7199086" cy="584775"/>
          </a:xfrm>
          <a:prstGeom prst="rect">
            <a:avLst/>
          </a:prstGeom>
          <a:noFill/>
        </p:spPr>
        <p:txBody>
          <a:bodyPr wrap="square" rtlCol="0">
            <a:spAutoFit/>
          </a:bodyPr>
          <a:lstStyle/>
          <a:p>
            <a:pPr algn="ctr"/>
            <a:r>
              <a:rPr lang="en-US" sz="3200" dirty="0"/>
              <a:t>Comparison of Results</a:t>
            </a:r>
          </a:p>
        </p:txBody>
      </p:sp>
      <p:sp>
        <p:nvSpPr>
          <p:cNvPr id="6" name="TextBox 5">
            <a:extLst>
              <a:ext uri="{FF2B5EF4-FFF2-40B4-BE49-F238E27FC236}">
                <a16:creationId xmlns:a16="http://schemas.microsoft.com/office/drawing/2014/main" id="{19C56185-9D09-48E8-87ED-03E749CCAE55}"/>
              </a:ext>
            </a:extLst>
          </p:cNvPr>
          <p:cNvSpPr txBox="1"/>
          <p:nvPr/>
        </p:nvSpPr>
        <p:spPr>
          <a:xfrm>
            <a:off x="1587305" y="4443763"/>
            <a:ext cx="9017390" cy="830997"/>
          </a:xfrm>
          <a:prstGeom prst="rect">
            <a:avLst/>
          </a:prstGeom>
          <a:noFill/>
        </p:spPr>
        <p:txBody>
          <a:bodyPr wrap="square" rtlCol="0">
            <a:spAutoFit/>
          </a:bodyPr>
          <a:lstStyle/>
          <a:p>
            <a:r>
              <a:rPr lang="en-US" sz="2400" dirty="0"/>
              <a:t>The differences are well within the length and angle measurement errors.</a:t>
            </a:r>
          </a:p>
        </p:txBody>
      </p:sp>
    </p:spTree>
    <p:extLst>
      <p:ext uri="{BB962C8B-B14F-4D97-AF65-F5344CB8AC3E}">
        <p14:creationId xmlns:p14="http://schemas.microsoft.com/office/powerpoint/2010/main" val="4009770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7F1AE2-6003-44A3-A509-A6922CBD75AB}"/>
              </a:ext>
            </a:extLst>
          </p:cNvPr>
          <p:cNvSpPr>
            <a:spLocks noGrp="1"/>
          </p:cNvSpPr>
          <p:nvPr>
            <p:ph type="sldNum" sz="quarter" idx="12"/>
          </p:nvPr>
        </p:nvSpPr>
        <p:spPr/>
        <p:txBody>
          <a:bodyPr/>
          <a:lstStyle/>
          <a:p>
            <a:fld id="{520DCC47-79FA-482E-96B5-4001151A635B}" type="slidenum">
              <a:rPr lang="en-US" smtClean="0"/>
              <a:t>33</a:t>
            </a:fld>
            <a:endParaRPr lang="en-US"/>
          </a:p>
        </p:txBody>
      </p:sp>
      <p:sp>
        <p:nvSpPr>
          <p:cNvPr id="3" name="TextBox 2">
            <a:extLst>
              <a:ext uri="{FF2B5EF4-FFF2-40B4-BE49-F238E27FC236}">
                <a16:creationId xmlns:a16="http://schemas.microsoft.com/office/drawing/2014/main" id="{2BE145A6-767F-428E-9334-8DA7250B44AC}"/>
              </a:ext>
            </a:extLst>
          </p:cNvPr>
          <p:cNvSpPr txBox="1"/>
          <p:nvPr/>
        </p:nvSpPr>
        <p:spPr>
          <a:xfrm>
            <a:off x="3064412" y="711136"/>
            <a:ext cx="6063175" cy="584775"/>
          </a:xfrm>
          <a:prstGeom prst="rect">
            <a:avLst/>
          </a:prstGeom>
          <a:noFill/>
        </p:spPr>
        <p:txBody>
          <a:bodyPr wrap="square" rtlCol="0">
            <a:spAutoFit/>
          </a:bodyPr>
          <a:lstStyle/>
          <a:p>
            <a:pPr algn="ctr"/>
            <a:r>
              <a:rPr lang="en-US" sz="3200" dirty="0"/>
              <a:t>Building a Balsawood Truss Bridge</a:t>
            </a:r>
          </a:p>
        </p:txBody>
      </p:sp>
      <p:sp>
        <p:nvSpPr>
          <p:cNvPr id="4" name="TextBox 3">
            <a:extLst>
              <a:ext uri="{FF2B5EF4-FFF2-40B4-BE49-F238E27FC236}">
                <a16:creationId xmlns:a16="http://schemas.microsoft.com/office/drawing/2014/main" id="{E747F8FA-AECC-4DEC-BF29-CCA4C7DA2C84}"/>
              </a:ext>
            </a:extLst>
          </p:cNvPr>
          <p:cNvSpPr txBox="1"/>
          <p:nvPr/>
        </p:nvSpPr>
        <p:spPr>
          <a:xfrm>
            <a:off x="745587" y="1780683"/>
            <a:ext cx="10396023" cy="3046988"/>
          </a:xfrm>
          <a:prstGeom prst="rect">
            <a:avLst/>
          </a:prstGeom>
          <a:noFill/>
        </p:spPr>
        <p:txBody>
          <a:bodyPr wrap="square" rtlCol="0">
            <a:spAutoFit/>
          </a:bodyPr>
          <a:lstStyle/>
          <a:p>
            <a:r>
              <a:rPr lang="en-US" sz="2400" dirty="0"/>
              <a:t>The Method of Joints can be used to analyze a balsa wood bridge (maybe you have a competition in engineering class…).  While you may not be deeply concerned about the actual forces at the joints (since you probably won’t go as far as calculating the strength of your glue joints), it is pretty important to determine whether the various members are in compression or tension.  In general, members that are in tension can be lighter than members in compression because the members that are in tension won’t have a buckling concern.  This might allow you to build the lightest and strongest bridge…</a:t>
            </a:r>
          </a:p>
        </p:txBody>
      </p:sp>
      <p:sp>
        <p:nvSpPr>
          <p:cNvPr id="5" name="TextBox 4">
            <a:extLst>
              <a:ext uri="{FF2B5EF4-FFF2-40B4-BE49-F238E27FC236}">
                <a16:creationId xmlns:a16="http://schemas.microsoft.com/office/drawing/2014/main" id="{85BBC142-A843-40E2-B8C2-3C66500E016A}"/>
              </a:ext>
            </a:extLst>
          </p:cNvPr>
          <p:cNvSpPr txBox="1"/>
          <p:nvPr/>
        </p:nvSpPr>
        <p:spPr>
          <a:xfrm>
            <a:off x="1364564" y="5188458"/>
            <a:ext cx="9777046" cy="461665"/>
          </a:xfrm>
          <a:prstGeom prst="rect">
            <a:avLst/>
          </a:prstGeom>
          <a:noFill/>
        </p:spPr>
        <p:txBody>
          <a:bodyPr wrap="square" rtlCol="0">
            <a:spAutoFit/>
          </a:bodyPr>
          <a:lstStyle/>
          <a:p>
            <a:r>
              <a:rPr lang="en-US" sz="2400" i="1" dirty="0"/>
              <a:t>See the companion balsa-bridge classroom lesson and testing video…</a:t>
            </a:r>
          </a:p>
        </p:txBody>
      </p:sp>
    </p:spTree>
    <p:extLst>
      <p:ext uri="{BB962C8B-B14F-4D97-AF65-F5344CB8AC3E}">
        <p14:creationId xmlns:p14="http://schemas.microsoft.com/office/powerpoint/2010/main" val="393382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707C7F-3E05-40CE-AE64-9835FCDD8064}"/>
              </a:ext>
            </a:extLst>
          </p:cNvPr>
          <p:cNvSpPr>
            <a:spLocks noGrp="1"/>
          </p:cNvSpPr>
          <p:nvPr>
            <p:ph type="sldNum" sz="quarter" idx="12"/>
          </p:nvPr>
        </p:nvSpPr>
        <p:spPr/>
        <p:txBody>
          <a:bodyPr/>
          <a:lstStyle/>
          <a:p>
            <a:fld id="{AFEDF2DE-8069-4AD7-A0D4-A67A33A6BC46}" type="slidenum">
              <a:rPr lang="en-US" smtClean="0"/>
              <a:t>34</a:t>
            </a:fld>
            <a:endParaRPr lang="en-US"/>
          </a:p>
        </p:txBody>
      </p:sp>
      <p:sp>
        <p:nvSpPr>
          <p:cNvPr id="3" name="TextBox 2">
            <a:extLst>
              <a:ext uri="{FF2B5EF4-FFF2-40B4-BE49-F238E27FC236}">
                <a16:creationId xmlns:a16="http://schemas.microsoft.com/office/drawing/2014/main" id="{134A941A-5967-477F-AFF5-216335CAE9EA}"/>
              </a:ext>
            </a:extLst>
          </p:cNvPr>
          <p:cNvSpPr txBox="1"/>
          <p:nvPr/>
        </p:nvSpPr>
        <p:spPr>
          <a:xfrm>
            <a:off x="2124222" y="2588455"/>
            <a:ext cx="5430129" cy="1107996"/>
          </a:xfrm>
          <a:prstGeom prst="rect">
            <a:avLst/>
          </a:prstGeom>
          <a:noFill/>
        </p:spPr>
        <p:txBody>
          <a:bodyPr wrap="square" rtlCol="0">
            <a:spAutoFit/>
          </a:bodyPr>
          <a:lstStyle/>
          <a:p>
            <a:r>
              <a:rPr lang="en-US" sz="6600" dirty="0"/>
              <a:t>Questions ?</a:t>
            </a:r>
          </a:p>
        </p:txBody>
      </p:sp>
      <p:grpSp>
        <p:nvGrpSpPr>
          <p:cNvPr id="22" name="Group 21">
            <a:extLst>
              <a:ext uri="{FF2B5EF4-FFF2-40B4-BE49-F238E27FC236}">
                <a16:creationId xmlns:a16="http://schemas.microsoft.com/office/drawing/2014/main" id="{2754DA50-3C16-42B7-802E-280C05C7477B}"/>
              </a:ext>
            </a:extLst>
          </p:cNvPr>
          <p:cNvGrpSpPr/>
          <p:nvPr/>
        </p:nvGrpSpPr>
        <p:grpSpPr>
          <a:xfrm>
            <a:off x="7119424" y="1558957"/>
            <a:ext cx="3657601" cy="3740085"/>
            <a:chOff x="6781799" y="1461561"/>
            <a:chExt cx="3657601" cy="3740085"/>
          </a:xfrm>
        </p:grpSpPr>
        <p:grpSp>
          <p:nvGrpSpPr>
            <p:cNvPr id="4" name="Group 3">
              <a:extLst>
                <a:ext uri="{FF2B5EF4-FFF2-40B4-BE49-F238E27FC236}">
                  <a16:creationId xmlns:a16="http://schemas.microsoft.com/office/drawing/2014/main" id="{1304245A-BA6C-43AA-80B6-021E262D8087}"/>
                </a:ext>
              </a:extLst>
            </p:cNvPr>
            <p:cNvGrpSpPr/>
            <p:nvPr/>
          </p:nvGrpSpPr>
          <p:grpSpPr>
            <a:xfrm>
              <a:off x="6781799" y="1461561"/>
              <a:ext cx="3657601" cy="3740085"/>
              <a:chOff x="3269343" y="997327"/>
              <a:chExt cx="4777378" cy="4898005"/>
            </a:xfrm>
          </p:grpSpPr>
          <p:sp>
            <p:nvSpPr>
              <p:cNvPr id="5" name="Rectangle 4">
                <a:extLst>
                  <a:ext uri="{FF2B5EF4-FFF2-40B4-BE49-F238E27FC236}">
                    <a16:creationId xmlns:a16="http://schemas.microsoft.com/office/drawing/2014/main" id="{D7BE3B46-B171-44B7-931A-655A5A30E88E}"/>
                  </a:ext>
                </a:extLst>
              </p:cNvPr>
              <p:cNvSpPr/>
              <p:nvPr/>
            </p:nvSpPr>
            <p:spPr>
              <a:xfrm>
                <a:off x="7061982" y="997327"/>
                <a:ext cx="759655" cy="467047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2B5B078B-5867-4E29-B5D4-C9146FED1F68}"/>
                  </a:ext>
                </a:extLst>
              </p:cNvPr>
              <p:cNvCxnSpPr>
                <a:cxnSpLocks/>
              </p:cNvCxnSpPr>
              <p:nvPr/>
            </p:nvCxnSpPr>
            <p:spPr>
              <a:xfrm flipH="1">
                <a:off x="4023360" y="3907301"/>
                <a:ext cx="3263705" cy="4572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C1B97032-5433-458A-8294-8E5B507EC937}"/>
                  </a:ext>
                </a:extLst>
              </p:cNvPr>
              <p:cNvSpPr/>
              <p:nvPr/>
            </p:nvSpPr>
            <p:spPr>
              <a:xfrm>
                <a:off x="7287066" y="3627704"/>
                <a:ext cx="759655" cy="548641"/>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70E3C5F-9587-471F-AB5E-8DF942D29BAE}"/>
                  </a:ext>
                </a:extLst>
              </p:cNvPr>
              <p:cNvSpPr txBox="1"/>
              <p:nvPr/>
            </p:nvSpPr>
            <p:spPr>
              <a:xfrm>
                <a:off x="4347461" y="3323169"/>
                <a:ext cx="1026941" cy="604595"/>
              </a:xfrm>
              <a:prstGeom prst="rect">
                <a:avLst/>
              </a:prstGeom>
              <a:noFill/>
            </p:spPr>
            <p:txBody>
              <a:bodyPr wrap="square" rtlCol="0">
                <a:spAutoFit/>
              </a:bodyPr>
              <a:lstStyle/>
              <a:p>
                <a:r>
                  <a:rPr lang="en-US" sz="2400" b="1" dirty="0"/>
                  <a:t>34</a:t>
                </a:r>
                <a:r>
                  <a:rPr lang="en-US" sz="2400" b="1" dirty="0">
                    <a:latin typeface="Calibri" panose="020F0502020204030204" pitchFamily="34" charset="0"/>
                    <a:cs typeface="Calibri" panose="020F0502020204030204" pitchFamily="34" charset="0"/>
                  </a:rPr>
                  <a:t>⁰</a:t>
                </a:r>
                <a:endParaRPr lang="en-US" sz="2400" b="1" dirty="0"/>
              </a:p>
            </p:txBody>
          </p:sp>
          <p:cxnSp>
            <p:nvCxnSpPr>
              <p:cNvPr id="9" name="Straight Arrow Connector 8">
                <a:extLst>
                  <a:ext uri="{FF2B5EF4-FFF2-40B4-BE49-F238E27FC236}">
                    <a16:creationId xmlns:a16="http://schemas.microsoft.com/office/drawing/2014/main" id="{C89188B6-EC33-432C-8919-CFF2533D3291}"/>
                  </a:ext>
                </a:extLst>
              </p:cNvPr>
              <p:cNvCxnSpPr/>
              <p:nvPr/>
            </p:nvCxnSpPr>
            <p:spPr>
              <a:xfrm>
                <a:off x="3861580" y="4137754"/>
                <a:ext cx="0" cy="1073541"/>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5AB9E3C-9367-422C-AD32-DEE467F7C89D}"/>
                  </a:ext>
                </a:extLst>
              </p:cNvPr>
              <p:cNvSpPr txBox="1"/>
              <p:nvPr/>
            </p:nvSpPr>
            <p:spPr>
              <a:xfrm>
                <a:off x="3456966" y="5290737"/>
                <a:ext cx="1317551" cy="604595"/>
              </a:xfrm>
              <a:prstGeom prst="rect">
                <a:avLst/>
              </a:prstGeom>
              <a:noFill/>
            </p:spPr>
            <p:txBody>
              <a:bodyPr wrap="square" rtlCol="0">
                <a:spAutoFit/>
              </a:bodyPr>
              <a:lstStyle/>
              <a:p>
                <a:r>
                  <a:rPr lang="en-US" sz="2400" b="1" dirty="0">
                    <a:solidFill>
                      <a:srgbClr val="FF0000"/>
                    </a:solidFill>
                  </a:rPr>
                  <a:t>1.0 </a:t>
                </a:r>
                <a:r>
                  <a:rPr lang="en-US" sz="2400" b="1" dirty="0" err="1">
                    <a:solidFill>
                      <a:srgbClr val="FF0000"/>
                    </a:solidFill>
                  </a:rPr>
                  <a:t>lb</a:t>
                </a:r>
                <a:endParaRPr lang="en-US" sz="2400" b="1" dirty="0">
                  <a:solidFill>
                    <a:srgbClr val="FF0000"/>
                  </a:solidFill>
                </a:endParaRPr>
              </a:p>
            </p:txBody>
          </p:sp>
          <p:sp>
            <p:nvSpPr>
              <p:cNvPr id="11" name="Oval 10">
                <a:extLst>
                  <a:ext uri="{FF2B5EF4-FFF2-40B4-BE49-F238E27FC236}">
                    <a16:creationId xmlns:a16="http://schemas.microsoft.com/office/drawing/2014/main" id="{A99902B8-6370-491C-B5E8-1053FBE71062}"/>
                  </a:ext>
                </a:extLst>
              </p:cNvPr>
              <p:cNvSpPr/>
              <p:nvPr/>
            </p:nvSpPr>
            <p:spPr>
              <a:xfrm>
                <a:off x="7093245" y="3782092"/>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704B343-FB94-49A6-AE92-A339F79040FC}"/>
                  </a:ext>
                </a:extLst>
              </p:cNvPr>
              <p:cNvSpPr txBox="1"/>
              <p:nvPr/>
            </p:nvSpPr>
            <p:spPr>
              <a:xfrm>
                <a:off x="3269343" y="3714680"/>
                <a:ext cx="436098" cy="461665"/>
              </a:xfrm>
              <a:prstGeom prst="rect">
                <a:avLst/>
              </a:prstGeom>
              <a:noFill/>
            </p:spPr>
            <p:txBody>
              <a:bodyPr wrap="square" rtlCol="0">
                <a:spAutoFit/>
              </a:bodyPr>
              <a:lstStyle/>
              <a:p>
                <a:r>
                  <a:rPr lang="en-US" sz="2400" b="1" dirty="0"/>
                  <a:t>A</a:t>
                </a:r>
              </a:p>
            </p:txBody>
          </p:sp>
          <p:sp>
            <p:nvSpPr>
              <p:cNvPr id="13" name="TextBox 12">
                <a:extLst>
                  <a:ext uri="{FF2B5EF4-FFF2-40B4-BE49-F238E27FC236}">
                    <a16:creationId xmlns:a16="http://schemas.microsoft.com/office/drawing/2014/main" id="{DDFE4311-B532-485D-8CAB-47A7DEC236FE}"/>
                  </a:ext>
                </a:extLst>
              </p:cNvPr>
              <p:cNvSpPr txBox="1"/>
              <p:nvPr/>
            </p:nvSpPr>
            <p:spPr>
              <a:xfrm>
                <a:off x="7061982" y="4092333"/>
                <a:ext cx="436098" cy="461665"/>
              </a:xfrm>
              <a:prstGeom prst="rect">
                <a:avLst/>
              </a:prstGeom>
              <a:noFill/>
            </p:spPr>
            <p:txBody>
              <a:bodyPr wrap="square" rtlCol="0">
                <a:spAutoFit/>
              </a:bodyPr>
              <a:lstStyle/>
              <a:p>
                <a:r>
                  <a:rPr lang="en-US" sz="2400" b="1" dirty="0"/>
                  <a:t>C</a:t>
                </a:r>
              </a:p>
            </p:txBody>
          </p:sp>
          <p:cxnSp>
            <p:nvCxnSpPr>
              <p:cNvPr id="14" name="Straight Connector 13">
                <a:extLst>
                  <a:ext uri="{FF2B5EF4-FFF2-40B4-BE49-F238E27FC236}">
                    <a16:creationId xmlns:a16="http://schemas.microsoft.com/office/drawing/2014/main" id="{2DDA946E-91EF-42F2-AB48-D8200EA60BD3}"/>
                  </a:ext>
                </a:extLst>
              </p:cNvPr>
              <p:cNvCxnSpPr>
                <a:cxnSpLocks/>
              </p:cNvCxnSpPr>
              <p:nvPr/>
            </p:nvCxnSpPr>
            <p:spPr>
              <a:xfrm flipH="1">
                <a:off x="4023360" y="1105599"/>
                <a:ext cx="3263705" cy="271729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AFFFE7C5-AFA1-442A-BFC5-AF3F1BE27A68}"/>
                  </a:ext>
                </a:extLst>
              </p:cNvPr>
              <p:cNvSpPr/>
              <p:nvPr/>
            </p:nvSpPr>
            <p:spPr>
              <a:xfrm>
                <a:off x="7152865" y="1028412"/>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C31FF59-13E0-4E01-A54E-636AA1ECFDDD}"/>
                  </a:ext>
                </a:extLst>
              </p:cNvPr>
              <p:cNvSpPr txBox="1"/>
              <p:nvPr/>
            </p:nvSpPr>
            <p:spPr>
              <a:xfrm>
                <a:off x="7332617" y="1205045"/>
                <a:ext cx="436098" cy="461665"/>
              </a:xfrm>
              <a:prstGeom prst="rect">
                <a:avLst/>
              </a:prstGeom>
              <a:noFill/>
            </p:spPr>
            <p:txBody>
              <a:bodyPr wrap="square" rtlCol="0">
                <a:spAutoFit/>
              </a:bodyPr>
              <a:lstStyle/>
              <a:p>
                <a:r>
                  <a:rPr lang="en-US" sz="2400" b="1" dirty="0"/>
                  <a:t>B</a:t>
                </a:r>
              </a:p>
            </p:txBody>
          </p:sp>
          <p:sp>
            <p:nvSpPr>
              <p:cNvPr id="17" name="Rectangle 16">
                <a:extLst>
                  <a:ext uri="{FF2B5EF4-FFF2-40B4-BE49-F238E27FC236}">
                    <a16:creationId xmlns:a16="http://schemas.microsoft.com/office/drawing/2014/main" id="{F5A2BD0D-8D54-412A-8EB6-E22B2C64EEFB}"/>
                  </a:ext>
                </a:extLst>
              </p:cNvPr>
              <p:cNvSpPr/>
              <p:nvPr/>
            </p:nvSpPr>
            <p:spPr>
              <a:xfrm>
                <a:off x="3643531" y="3689253"/>
                <a:ext cx="436098" cy="40796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1386CDD3-25FF-4FD3-83CB-550E4417801B}"/>
                  </a:ext>
                </a:extLst>
              </p:cNvPr>
              <p:cNvSpPr/>
              <p:nvPr/>
            </p:nvSpPr>
            <p:spPr>
              <a:xfrm>
                <a:off x="3723694" y="3810228"/>
                <a:ext cx="246743" cy="25701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65F8D766-8E3A-4197-BF5D-C5F519869040}"/>
                </a:ext>
              </a:extLst>
            </p:cNvPr>
            <p:cNvGrpSpPr/>
            <p:nvPr/>
          </p:nvGrpSpPr>
          <p:grpSpPr>
            <a:xfrm>
              <a:off x="7353922" y="2976646"/>
              <a:ext cx="844162" cy="671117"/>
              <a:chOff x="7353922" y="2976646"/>
              <a:chExt cx="844162" cy="671117"/>
            </a:xfrm>
          </p:grpSpPr>
          <p:cxnSp>
            <p:nvCxnSpPr>
              <p:cNvPr id="20" name="Straight Arrow Connector 19">
                <a:extLst>
                  <a:ext uri="{FF2B5EF4-FFF2-40B4-BE49-F238E27FC236}">
                    <a16:creationId xmlns:a16="http://schemas.microsoft.com/office/drawing/2014/main" id="{2005E7E7-7A86-4B28-B0CB-E9FBD7E183C9}"/>
                  </a:ext>
                </a:extLst>
              </p:cNvPr>
              <p:cNvCxnSpPr>
                <a:cxnSpLocks/>
              </p:cNvCxnSpPr>
              <p:nvPr/>
            </p:nvCxnSpPr>
            <p:spPr>
              <a:xfrm flipH="1" flipV="1">
                <a:off x="8187633" y="2976646"/>
                <a:ext cx="10451" cy="66185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821D8D0-304B-48C5-9EEE-13EF8F3300DC}"/>
                  </a:ext>
                </a:extLst>
              </p:cNvPr>
              <p:cNvCxnSpPr>
                <a:cxnSpLocks/>
              </p:cNvCxnSpPr>
              <p:nvPr/>
            </p:nvCxnSpPr>
            <p:spPr>
              <a:xfrm flipV="1">
                <a:off x="7353922" y="3638502"/>
                <a:ext cx="844162" cy="926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2688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F13BA8-8F49-4FB4-B324-B737F38978B9}"/>
              </a:ext>
            </a:extLst>
          </p:cNvPr>
          <p:cNvSpPr txBox="1"/>
          <p:nvPr/>
        </p:nvSpPr>
        <p:spPr>
          <a:xfrm>
            <a:off x="2916701" y="196944"/>
            <a:ext cx="6358597" cy="584775"/>
          </a:xfrm>
          <a:prstGeom prst="rect">
            <a:avLst/>
          </a:prstGeom>
          <a:noFill/>
        </p:spPr>
        <p:txBody>
          <a:bodyPr wrap="square" rtlCol="0">
            <a:spAutoFit/>
          </a:bodyPr>
          <a:lstStyle/>
          <a:p>
            <a:pPr algn="ctr"/>
            <a:r>
              <a:rPr lang="en-US" sz="3200" dirty="0"/>
              <a:t>Structural Geometry</a:t>
            </a:r>
          </a:p>
        </p:txBody>
      </p:sp>
      <p:sp>
        <p:nvSpPr>
          <p:cNvPr id="3" name="Rectangle 2">
            <a:extLst>
              <a:ext uri="{FF2B5EF4-FFF2-40B4-BE49-F238E27FC236}">
                <a16:creationId xmlns:a16="http://schemas.microsoft.com/office/drawing/2014/main" id="{CCC19588-B1AE-49A7-8E05-8FF5F3400426}"/>
              </a:ext>
            </a:extLst>
          </p:cNvPr>
          <p:cNvSpPr/>
          <p:nvPr/>
        </p:nvSpPr>
        <p:spPr>
          <a:xfrm rot="1051891">
            <a:off x="2785406" y="2560326"/>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6F1197F-EF63-496C-83A7-287C2B6CBFD7}"/>
              </a:ext>
            </a:extLst>
          </p:cNvPr>
          <p:cNvSpPr/>
          <p:nvPr/>
        </p:nvSpPr>
        <p:spPr>
          <a:xfrm rot="16200000">
            <a:off x="4332853" y="1420844"/>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54BB19C-5253-4D15-A916-B7D754AA2B2C}"/>
              </a:ext>
            </a:extLst>
          </p:cNvPr>
          <p:cNvSpPr/>
          <p:nvPr/>
        </p:nvSpPr>
        <p:spPr>
          <a:xfrm rot="1138945">
            <a:off x="5148780" y="2560326"/>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686B7C3-E561-4B91-8136-2F9EB9593830}"/>
              </a:ext>
            </a:extLst>
          </p:cNvPr>
          <p:cNvSpPr/>
          <p:nvPr/>
        </p:nvSpPr>
        <p:spPr>
          <a:xfrm rot="5400000">
            <a:off x="3587261" y="3727944"/>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6BD286F-E374-4872-A184-BB3FDEC45323}"/>
              </a:ext>
            </a:extLst>
          </p:cNvPr>
          <p:cNvSpPr/>
          <p:nvPr/>
        </p:nvSpPr>
        <p:spPr>
          <a:xfrm rot="1648560">
            <a:off x="7627033" y="2531009"/>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F89A6F5-894C-4048-AA5D-C2AA6B14CC9D}"/>
              </a:ext>
            </a:extLst>
          </p:cNvPr>
          <p:cNvSpPr/>
          <p:nvPr/>
        </p:nvSpPr>
        <p:spPr>
          <a:xfrm rot="19695512">
            <a:off x="8802144" y="2519917"/>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49DC912-9BB8-4FF1-A9E8-44DC97B43D1F}"/>
              </a:ext>
            </a:extLst>
          </p:cNvPr>
          <p:cNvSpPr/>
          <p:nvPr/>
        </p:nvSpPr>
        <p:spPr>
          <a:xfrm rot="5400000">
            <a:off x="8260537" y="3580237"/>
            <a:ext cx="126609" cy="2461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B4008CE7-F03F-48CF-A9E8-5166401D2990}"/>
              </a:ext>
            </a:extLst>
          </p:cNvPr>
          <p:cNvCxnSpPr>
            <a:cxnSpLocks/>
          </p:cNvCxnSpPr>
          <p:nvPr/>
        </p:nvCxnSpPr>
        <p:spPr>
          <a:xfrm>
            <a:off x="2011680" y="2588462"/>
            <a:ext cx="1055077" cy="9969"/>
          </a:xfrm>
          <a:prstGeom prst="straightConnector1">
            <a:avLst/>
          </a:prstGeom>
          <a:ln w="1143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439252A-D7D6-4D61-B79E-9C7DC0EAA20F}"/>
              </a:ext>
            </a:extLst>
          </p:cNvPr>
          <p:cNvCxnSpPr>
            <a:cxnSpLocks/>
          </p:cNvCxnSpPr>
          <p:nvPr/>
        </p:nvCxnSpPr>
        <p:spPr>
          <a:xfrm>
            <a:off x="7093047" y="2593446"/>
            <a:ext cx="1055077" cy="9969"/>
          </a:xfrm>
          <a:prstGeom prst="straightConnector1">
            <a:avLst/>
          </a:prstGeom>
          <a:ln w="1143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ADA0893-3748-4CB7-950B-B05415E76A61}"/>
              </a:ext>
            </a:extLst>
          </p:cNvPr>
          <p:cNvCxnSpPr/>
          <p:nvPr/>
        </p:nvCxnSpPr>
        <p:spPr>
          <a:xfrm>
            <a:off x="8505371" y="2715072"/>
            <a:ext cx="478972" cy="756083"/>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E76554A-BBED-4E10-9888-A09580F4C176}"/>
              </a:ext>
            </a:extLst>
          </p:cNvPr>
          <p:cNvCxnSpPr>
            <a:cxnSpLocks/>
          </p:cNvCxnSpPr>
          <p:nvPr/>
        </p:nvCxnSpPr>
        <p:spPr>
          <a:xfrm flipH="1" flipV="1">
            <a:off x="9135409" y="3709288"/>
            <a:ext cx="500268" cy="743887"/>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720AF8C-BC0A-4831-A780-EEA5D60A7182}"/>
              </a:ext>
            </a:extLst>
          </p:cNvPr>
          <p:cNvCxnSpPr>
            <a:cxnSpLocks/>
          </p:cNvCxnSpPr>
          <p:nvPr/>
        </p:nvCxnSpPr>
        <p:spPr>
          <a:xfrm flipH="1">
            <a:off x="6807972" y="2980533"/>
            <a:ext cx="894675" cy="1457509"/>
          </a:xfrm>
          <a:prstGeom prst="straightConnector1">
            <a:avLst/>
          </a:prstGeom>
          <a:ln w="7620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29F4B59-CF5A-4543-ACC5-EFD6218F9B46}"/>
              </a:ext>
            </a:extLst>
          </p:cNvPr>
          <p:cNvSpPr txBox="1"/>
          <p:nvPr/>
        </p:nvSpPr>
        <p:spPr>
          <a:xfrm>
            <a:off x="9194171" y="3192616"/>
            <a:ext cx="1770073" cy="369332"/>
          </a:xfrm>
          <a:prstGeom prst="rect">
            <a:avLst/>
          </a:prstGeom>
          <a:noFill/>
        </p:spPr>
        <p:txBody>
          <a:bodyPr wrap="square" rtlCol="0">
            <a:spAutoFit/>
          </a:bodyPr>
          <a:lstStyle/>
          <a:p>
            <a:r>
              <a:rPr lang="en-US" dirty="0"/>
              <a:t>Compression</a:t>
            </a:r>
          </a:p>
        </p:txBody>
      </p:sp>
      <p:sp>
        <p:nvSpPr>
          <p:cNvPr id="24" name="TextBox 23">
            <a:extLst>
              <a:ext uri="{FF2B5EF4-FFF2-40B4-BE49-F238E27FC236}">
                <a16:creationId xmlns:a16="http://schemas.microsoft.com/office/drawing/2014/main" id="{D2E73133-D026-4E13-AC13-4E429185421D}"/>
              </a:ext>
            </a:extLst>
          </p:cNvPr>
          <p:cNvSpPr txBox="1"/>
          <p:nvPr/>
        </p:nvSpPr>
        <p:spPr>
          <a:xfrm>
            <a:off x="6110793" y="3444461"/>
            <a:ext cx="1055721" cy="369332"/>
          </a:xfrm>
          <a:prstGeom prst="rect">
            <a:avLst/>
          </a:prstGeom>
          <a:noFill/>
        </p:spPr>
        <p:txBody>
          <a:bodyPr wrap="square" rtlCol="0">
            <a:spAutoFit/>
          </a:bodyPr>
          <a:lstStyle/>
          <a:p>
            <a:r>
              <a:rPr lang="en-US" dirty="0"/>
              <a:t>Tension</a:t>
            </a:r>
          </a:p>
        </p:txBody>
      </p:sp>
      <p:sp>
        <p:nvSpPr>
          <p:cNvPr id="25" name="TextBox 24">
            <a:extLst>
              <a:ext uri="{FF2B5EF4-FFF2-40B4-BE49-F238E27FC236}">
                <a16:creationId xmlns:a16="http://schemas.microsoft.com/office/drawing/2014/main" id="{86E23014-86AF-43AF-B221-E7B82EF7B7C3}"/>
              </a:ext>
            </a:extLst>
          </p:cNvPr>
          <p:cNvSpPr txBox="1"/>
          <p:nvPr/>
        </p:nvSpPr>
        <p:spPr>
          <a:xfrm>
            <a:off x="1434320" y="3344640"/>
            <a:ext cx="1135633" cy="369332"/>
          </a:xfrm>
          <a:prstGeom prst="rect">
            <a:avLst/>
          </a:prstGeom>
          <a:noFill/>
        </p:spPr>
        <p:txBody>
          <a:bodyPr wrap="square" rtlCol="0">
            <a:spAutoFit/>
          </a:bodyPr>
          <a:lstStyle/>
          <a:p>
            <a:r>
              <a:rPr lang="en-US" dirty="0"/>
              <a:t>Bending</a:t>
            </a:r>
          </a:p>
        </p:txBody>
      </p:sp>
      <p:sp>
        <p:nvSpPr>
          <p:cNvPr id="26" name="TextBox 25">
            <a:extLst>
              <a:ext uri="{FF2B5EF4-FFF2-40B4-BE49-F238E27FC236}">
                <a16:creationId xmlns:a16="http://schemas.microsoft.com/office/drawing/2014/main" id="{151F29ED-EB23-4386-9F6D-F424BA32C914}"/>
              </a:ext>
            </a:extLst>
          </p:cNvPr>
          <p:cNvSpPr txBox="1"/>
          <p:nvPr/>
        </p:nvSpPr>
        <p:spPr>
          <a:xfrm>
            <a:off x="1213103" y="4791159"/>
            <a:ext cx="1135633" cy="369332"/>
          </a:xfrm>
          <a:prstGeom prst="rect">
            <a:avLst/>
          </a:prstGeom>
          <a:noFill/>
        </p:spPr>
        <p:txBody>
          <a:bodyPr wrap="square" rtlCol="0">
            <a:spAutoFit/>
          </a:bodyPr>
          <a:lstStyle/>
          <a:p>
            <a:r>
              <a:rPr lang="en-US" dirty="0"/>
              <a:t>Rotation</a:t>
            </a:r>
          </a:p>
        </p:txBody>
      </p:sp>
      <p:sp>
        <p:nvSpPr>
          <p:cNvPr id="27" name="Freeform: Shape 26">
            <a:extLst>
              <a:ext uri="{FF2B5EF4-FFF2-40B4-BE49-F238E27FC236}">
                <a16:creationId xmlns:a16="http://schemas.microsoft.com/office/drawing/2014/main" id="{E3D60E25-37AD-47A6-8BDE-03BA541F1B45}"/>
              </a:ext>
            </a:extLst>
          </p:cNvPr>
          <p:cNvSpPr/>
          <p:nvPr/>
        </p:nvSpPr>
        <p:spPr>
          <a:xfrm>
            <a:off x="2423886" y="2687383"/>
            <a:ext cx="711200" cy="2191657"/>
          </a:xfrm>
          <a:custGeom>
            <a:avLst/>
            <a:gdLst>
              <a:gd name="connsiteX0" fmla="*/ 0 w 711200"/>
              <a:gd name="connsiteY0" fmla="*/ 2191657 h 2191657"/>
              <a:gd name="connsiteX1" fmla="*/ 116114 w 711200"/>
              <a:gd name="connsiteY1" fmla="*/ 1407886 h 2191657"/>
              <a:gd name="connsiteX2" fmla="*/ 275771 w 711200"/>
              <a:gd name="connsiteY2" fmla="*/ 754743 h 2191657"/>
              <a:gd name="connsiteX3" fmla="*/ 464457 w 711200"/>
              <a:gd name="connsiteY3" fmla="*/ 304800 h 2191657"/>
              <a:gd name="connsiteX4" fmla="*/ 711200 w 711200"/>
              <a:gd name="connsiteY4" fmla="*/ 0 h 21916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200" h="2191657">
                <a:moveTo>
                  <a:pt x="0" y="2191657"/>
                </a:moveTo>
                <a:cubicBezTo>
                  <a:pt x="35076" y="1919514"/>
                  <a:pt x="70152" y="1647372"/>
                  <a:pt x="116114" y="1407886"/>
                </a:cubicBezTo>
                <a:cubicBezTo>
                  <a:pt x="162076" y="1168400"/>
                  <a:pt x="217714" y="938591"/>
                  <a:pt x="275771" y="754743"/>
                </a:cubicBezTo>
                <a:cubicBezTo>
                  <a:pt x="333828" y="570895"/>
                  <a:pt x="391885" y="430591"/>
                  <a:pt x="464457" y="304800"/>
                </a:cubicBezTo>
                <a:cubicBezTo>
                  <a:pt x="537029" y="179009"/>
                  <a:pt x="624114" y="89504"/>
                  <a:pt x="711200" y="0"/>
                </a:cubicBezTo>
              </a:path>
            </a:pathLst>
          </a:cu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38615B8-32D2-444B-A543-DE1361A90DD0}"/>
              </a:ext>
            </a:extLst>
          </p:cNvPr>
          <p:cNvSpPr/>
          <p:nvPr/>
        </p:nvSpPr>
        <p:spPr>
          <a:xfrm>
            <a:off x="4791296" y="2694799"/>
            <a:ext cx="711200" cy="2191657"/>
          </a:xfrm>
          <a:custGeom>
            <a:avLst/>
            <a:gdLst>
              <a:gd name="connsiteX0" fmla="*/ 0 w 711200"/>
              <a:gd name="connsiteY0" fmla="*/ 2191657 h 2191657"/>
              <a:gd name="connsiteX1" fmla="*/ 116114 w 711200"/>
              <a:gd name="connsiteY1" fmla="*/ 1407886 h 2191657"/>
              <a:gd name="connsiteX2" fmla="*/ 275771 w 711200"/>
              <a:gd name="connsiteY2" fmla="*/ 754743 h 2191657"/>
              <a:gd name="connsiteX3" fmla="*/ 464457 w 711200"/>
              <a:gd name="connsiteY3" fmla="*/ 304800 h 2191657"/>
              <a:gd name="connsiteX4" fmla="*/ 711200 w 711200"/>
              <a:gd name="connsiteY4" fmla="*/ 0 h 21916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200" h="2191657">
                <a:moveTo>
                  <a:pt x="0" y="2191657"/>
                </a:moveTo>
                <a:cubicBezTo>
                  <a:pt x="35076" y="1919514"/>
                  <a:pt x="70152" y="1647372"/>
                  <a:pt x="116114" y="1407886"/>
                </a:cubicBezTo>
                <a:cubicBezTo>
                  <a:pt x="162076" y="1168400"/>
                  <a:pt x="217714" y="938591"/>
                  <a:pt x="275771" y="754743"/>
                </a:cubicBezTo>
                <a:cubicBezTo>
                  <a:pt x="333828" y="570895"/>
                  <a:pt x="391885" y="430591"/>
                  <a:pt x="464457" y="304800"/>
                </a:cubicBezTo>
                <a:cubicBezTo>
                  <a:pt x="537029" y="179009"/>
                  <a:pt x="624114" y="89504"/>
                  <a:pt x="711200" y="0"/>
                </a:cubicBezTo>
              </a:path>
            </a:pathLst>
          </a:cu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2EF92F3-B2D8-4518-800E-6BFA1A724B88}"/>
              </a:ext>
            </a:extLst>
          </p:cNvPr>
          <p:cNvSpPr/>
          <p:nvPr/>
        </p:nvSpPr>
        <p:spPr>
          <a:xfrm>
            <a:off x="2192682" y="4562257"/>
            <a:ext cx="651209" cy="718921"/>
          </a:xfrm>
          <a:custGeom>
            <a:avLst/>
            <a:gdLst>
              <a:gd name="connsiteX0" fmla="*/ 0 w 746619"/>
              <a:gd name="connsiteY0" fmla="*/ 174580 h 878986"/>
              <a:gd name="connsiteX1" fmla="*/ 391886 w 746619"/>
              <a:gd name="connsiteY1" fmla="*/ 408 h 878986"/>
              <a:gd name="connsiteX2" fmla="*/ 696686 w 746619"/>
              <a:gd name="connsiteY2" fmla="*/ 218122 h 878986"/>
              <a:gd name="connsiteX3" fmla="*/ 711200 w 746619"/>
              <a:gd name="connsiteY3" fmla="*/ 610008 h 878986"/>
              <a:gd name="connsiteX4" fmla="*/ 348343 w 746619"/>
              <a:gd name="connsiteY4" fmla="*/ 871265 h 878986"/>
              <a:gd name="connsiteX5" fmla="*/ 0 w 746619"/>
              <a:gd name="connsiteY5" fmla="*/ 784180 h 878986"/>
              <a:gd name="connsiteX0" fmla="*/ 0 w 736516"/>
              <a:gd name="connsiteY0" fmla="*/ 174580 h 817076"/>
              <a:gd name="connsiteX1" fmla="*/ 391886 w 736516"/>
              <a:gd name="connsiteY1" fmla="*/ 408 h 817076"/>
              <a:gd name="connsiteX2" fmla="*/ 696686 w 736516"/>
              <a:gd name="connsiteY2" fmla="*/ 218122 h 817076"/>
              <a:gd name="connsiteX3" fmla="*/ 711200 w 736516"/>
              <a:gd name="connsiteY3" fmla="*/ 610008 h 817076"/>
              <a:gd name="connsiteX4" fmla="*/ 496302 w 736516"/>
              <a:gd name="connsiteY4" fmla="*/ 782536 h 817076"/>
              <a:gd name="connsiteX5" fmla="*/ 0 w 736516"/>
              <a:gd name="connsiteY5" fmla="*/ 784180 h 817076"/>
              <a:gd name="connsiteX0" fmla="*/ 0 w 737602"/>
              <a:gd name="connsiteY0" fmla="*/ 174580 h 878986"/>
              <a:gd name="connsiteX1" fmla="*/ 391886 w 737602"/>
              <a:gd name="connsiteY1" fmla="*/ 408 h 878986"/>
              <a:gd name="connsiteX2" fmla="*/ 696686 w 737602"/>
              <a:gd name="connsiteY2" fmla="*/ 218122 h 878986"/>
              <a:gd name="connsiteX3" fmla="*/ 711200 w 737602"/>
              <a:gd name="connsiteY3" fmla="*/ 610008 h 878986"/>
              <a:gd name="connsiteX4" fmla="*/ 479863 w 737602"/>
              <a:gd name="connsiteY4" fmla="*/ 871265 h 878986"/>
              <a:gd name="connsiteX5" fmla="*/ 0 w 737602"/>
              <a:gd name="connsiteY5" fmla="*/ 784180 h 878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7602" h="878986">
                <a:moveTo>
                  <a:pt x="0" y="174580"/>
                </a:moveTo>
                <a:cubicBezTo>
                  <a:pt x="137886" y="83865"/>
                  <a:pt x="275772" y="-6849"/>
                  <a:pt x="391886" y="408"/>
                </a:cubicBezTo>
                <a:cubicBezTo>
                  <a:pt x="508000" y="7665"/>
                  <a:pt x="643467" y="116522"/>
                  <a:pt x="696686" y="218122"/>
                </a:cubicBezTo>
                <a:cubicBezTo>
                  <a:pt x="749905" y="319722"/>
                  <a:pt x="747337" y="501151"/>
                  <a:pt x="711200" y="610008"/>
                </a:cubicBezTo>
                <a:cubicBezTo>
                  <a:pt x="675063" y="718865"/>
                  <a:pt x="598396" y="842236"/>
                  <a:pt x="479863" y="871265"/>
                </a:cubicBezTo>
                <a:cubicBezTo>
                  <a:pt x="361330" y="900294"/>
                  <a:pt x="114905" y="842237"/>
                  <a:pt x="0" y="784180"/>
                </a:cubicBezTo>
              </a:path>
            </a:pathLst>
          </a:custGeom>
          <a:noFill/>
          <a:ln w="57150">
            <a:solidFill>
              <a:srgbClr val="7030A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B711E49C-4F7F-4EB6-BA32-4EBE57525E32}"/>
              </a:ext>
            </a:extLst>
          </p:cNvPr>
          <p:cNvSpPr/>
          <p:nvPr/>
        </p:nvSpPr>
        <p:spPr>
          <a:xfrm>
            <a:off x="4610604" y="4599406"/>
            <a:ext cx="651209" cy="718921"/>
          </a:xfrm>
          <a:custGeom>
            <a:avLst/>
            <a:gdLst>
              <a:gd name="connsiteX0" fmla="*/ 0 w 746619"/>
              <a:gd name="connsiteY0" fmla="*/ 174580 h 878986"/>
              <a:gd name="connsiteX1" fmla="*/ 391886 w 746619"/>
              <a:gd name="connsiteY1" fmla="*/ 408 h 878986"/>
              <a:gd name="connsiteX2" fmla="*/ 696686 w 746619"/>
              <a:gd name="connsiteY2" fmla="*/ 218122 h 878986"/>
              <a:gd name="connsiteX3" fmla="*/ 711200 w 746619"/>
              <a:gd name="connsiteY3" fmla="*/ 610008 h 878986"/>
              <a:gd name="connsiteX4" fmla="*/ 348343 w 746619"/>
              <a:gd name="connsiteY4" fmla="*/ 871265 h 878986"/>
              <a:gd name="connsiteX5" fmla="*/ 0 w 746619"/>
              <a:gd name="connsiteY5" fmla="*/ 784180 h 878986"/>
              <a:gd name="connsiteX0" fmla="*/ 0 w 736516"/>
              <a:gd name="connsiteY0" fmla="*/ 174580 h 817076"/>
              <a:gd name="connsiteX1" fmla="*/ 391886 w 736516"/>
              <a:gd name="connsiteY1" fmla="*/ 408 h 817076"/>
              <a:gd name="connsiteX2" fmla="*/ 696686 w 736516"/>
              <a:gd name="connsiteY2" fmla="*/ 218122 h 817076"/>
              <a:gd name="connsiteX3" fmla="*/ 711200 w 736516"/>
              <a:gd name="connsiteY3" fmla="*/ 610008 h 817076"/>
              <a:gd name="connsiteX4" fmla="*/ 496302 w 736516"/>
              <a:gd name="connsiteY4" fmla="*/ 782536 h 817076"/>
              <a:gd name="connsiteX5" fmla="*/ 0 w 736516"/>
              <a:gd name="connsiteY5" fmla="*/ 784180 h 817076"/>
              <a:gd name="connsiteX0" fmla="*/ 0 w 737602"/>
              <a:gd name="connsiteY0" fmla="*/ 174580 h 878986"/>
              <a:gd name="connsiteX1" fmla="*/ 391886 w 737602"/>
              <a:gd name="connsiteY1" fmla="*/ 408 h 878986"/>
              <a:gd name="connsiteX2" fmla="*/ 696686 w 737602"/>
              <a:gd name="connsiteY2" fmla="*/ 218122 h 878986"/>
              <a:gd name="connsiteX3" fmla="*/ 711200 w 737602"/>
              <a:gd name="connsiteY3" fmla="*/ 610008 h 878986"/>
              <a:gd name="connsiteX4" fmla="*/ 479863 w 737602"/>
              <a:gd name="connsiteY4" fmla="*/ 871265 h 878986"/>
              <a:gd name="connsiteX5" fmla="*/ 0 w 737602"/>
              <a:gd name="connsiteY5" fmla="*/ 784180 h 878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7602" h="878986">
                <a:moveTo>
                  <a:pt x="0" y="174580"/>
                </a:moveTo>
                <a:cubicBezTo>
                  <a:pt x="137886" y="83865"/>
                  <a:pt x="275772" y="-6849"/>
                  <a:pt x="391886" y="408"/>
                </a:cubicBezTo>
                <a:cubicBezTo>
                  <a:pt x="508000" y="7665"/>
                  <a:pt x="643467" y="116522"/>
                  <a:pt x="696686" y="218122"/>
                </a:cubicBezTo>
                <a:cubicBezTo>
                  <a:pt x="749905" y="319722"/>
                  <a:pt x="747337" y="501151"/>
                  <a:pt x="711200" y="610008"/>
                </a:cubicBezTo>
                <a:cubicBezTo>
                  <a:pt x="675063" y="718865"/>
                  <a:pt x="598396" y="842236"/>
                  <a:pt x="479863" y="871265"/>
                </a:cubicBezTo>
                <a:cubicBezTo>
                  <a:pt x="361330" y="900294"/>
                  <a:pt x="114905" y="842237"/>
                  <a:pt x="0" y="784180"/>
                </a:cubicBezTo>
              </a:path>
            </a:pathLst>
          </a:custGeom>
          <a:noFill/>
          <a:ln w="57150">
            <a:solidFill>
              <a:srgbClr val="7030A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113E73DC-6F3E-4B56-9FD0-BE0D6113AD72}"/>
              </a:ext>
            </a:extLst>
          </p:cNvPr>
          <p:cNvSpPr>
            <a:spLocks noGrp="1"/>
          </p:cNvSpPr>
          <p:nvPr>
            <p:ph type="sldNum" sz="quarter" idx="12"/>
          </p:nvPr>
        </p:nvSpPr>
        <p:spPr/>
        <p:txBody>
          <a:bodyPr/>
          <a:lstStyle/>
          <a:p>
            <a:fld id="{520DCC47-79FA-482E-96B5-4001151A635B}" type="slidenum">
              <a:rPr lang="en-US" smtClean="0"/>
              <a:t>4</a:t>
            </a:fld>
            <a:endParaRPr lang="en-US"/>
          </a:p>
        </p:txBody>
      </p:sp>
      <p:sp>
        <p:nvSpPr>
          <p:cNvPr id="12" name="TextBox 11">
            <a:extLst>
              <a:ext uri="{FF2B5EF4-FFF2-40B4-BE49-F238E27FC236}">
                <a16:creationId xmlns:a16="http://schemas.microsoft.com/office/drawing/2014/main" id="{E4567BC8-E70C-464C-981A-0C021A027F23}"/>
              </a:ext>
            </a:extLst>
          </p:cNvPr>
          <p:cNvSpPr txBox="1"/>
          <p:nvPr/>
        </p:nvSpPr>
        <p:spPr>
          <a:xfrm>
            <a:off x="1627322" y="2018934"/>
            <a:ext cx="1507764" cy="369332"/>
          </a:xfrm>
          <a:prstGeom prst="rect">
            <a:avLst/>
          </a:prstGeom>
          <a:noFill/>
        </p:spPr>
        <p:txBody>
          <a:bodyPr wrap="square" rtlCol="0">
            <a:spAutoFit/>
          </a:bodyPr>
          <a:lstStyle/>
          <a:p>
            <a:r>
              <a:rPr lang="en-US" dirty="0"/>
              <a:t>Applied Force</a:t>
            </a:r>
          </a:p>
        </p:txBody>
      </p:sp>
      <p:sp>
        <p:nvSpPr>
          <p:cNvPr id="31" name="TextBox 30">
            <a:extLst>
              <a:ext uri="{FF2B5EF4-FFF2-40B4-BE49-F238E27FC236}">
                <a16:creationId xmlns:a16="http://schemas.microsoft.com/office/drawing/2014/main" id="{84DB9A97-E02D-43A5-9C10-278DE323F45F}"/>
              </a:ext>
            </a:extLst>
          </p:cNvPr>
          <p:cNvSpPr txBox="1"/>
          <p:nvPr/>
        </p:nvSpPr>
        <p:spPr>
          <a:xfrm>
            <a:off x="6638653" y="2002620"/>
            <a:ext cx="1507764" cy="369332"/>
          </a:xfrm>
          <a:prstGeom prst="rect">
            <a:avLst/>
          </a:prstGeom>
          <a:noFill/>
        </p:spPr>
        <p:txBody>
          <a:bodyPr wrap="square" rtlCol="0">
            <a:spAutoFit/>
          </a:bodyPr>
          <a:lstStyle/>
          <a:p>
            <a:r>
              <a:rPr lang="en-US" dirty="0"/>
              <a:t>Applied Force</a:t>
            </a:r>
          </a:p>
        </p:txBody>
      </p:sp>
      <p:sp>
        <p:nvSpPr>
          <p:cNvPr id="14" name="TextBox 13">
            <a:extLst>
              <a:ext uri="{FF2B5EF4-FFF2-40B4-BE49-F238E27FC236}">
                <a16:creationId xmlns:a16="http://schemas.microsoft.com/office/drawing/2014/main" id="{F65F3FEC-DDC2-47C9-8B1B-DF893054BD8F}"/>
              </a:ext>
            </a:extLst>
          </p:cNvPr>
          <p:cNvSpPr txBox="1"/>
          <p:nvPr/>
        </p:nvSpPr>
        <p:spPr>
          <a:xfrm>
            <a:off x="942089" y="912203"/>
            <a:ext cx="10423901" cy="830997"/>
          </a:xfrm>
          <a:prstGeom prst="rect">
            <a:avLst/>
          </a:prstGeom>
          <a:noFill/>
        </p:spPr>
        <p:txBody>
          <a:bodyPr wrap="square" rtlCol="0">
            <a:spAutoFit/>
          </a:bodyPr>
          <a:lstStyle/>
          <a:p>
            <a:r>
              <a:rPr lang="en-US" sz="2400" dirty="0"/>
              <a:t>When a lateral force is applied to a triangle it will retain its shape.  If a lateral force is applied to the top of a square it will tend to deform.</a:t>
            </a:r>
          </a:p>
        </p:txBody>
      </p:sp>
    </p:spTree>
    <p:extLst>
      <p:ext uri="{BB962C8B-B14F-4D97-AF65-F5344CB8AC3E}">
        <p14:creationId xmlns:p14="http://schemas.microsoft.com/office/powerpoint/2010/main" val="3796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3D042AD-361B-4CB8-B3A5-3CA7FC7B7F9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26542" y="405994"/>
            <a:ext cx="11138916" cy="4455566"/>
          </a:xfrm>
          <a:prstGeom prst="rect">
            <a:avLst/>
          </a:prstGeom>
        </p:spPr>
      </p:pic>
      <p:sp>
        <p:nvSpPr>
          <p:cNvPr id="4" name="TextBox 3">
            <a:extLst>
              <a:ext uri="{FF2B5EF4-FFF2-40B4-BE49-F238E27FC236}">
                <a16:creationId xmlns:a16="http://schemas.microsoft.com/office/drawing/2014/main" id="{3C92E7E8-58AD-4664-AF98-B73F7E6235CB}"/>
              </a:ext>
            </a:extLst>
          </p:cNvPr>
          <p:cNvSpPr txBox="1"/>
          <p:nvPr/>
        </p:nvSpPr>
        <p:spPr>
          <a:xfrm>
            <a:off x="859536" y="5157216"/>
            <a:ext cx="10805922" cy="461665"/>
          </a:xfrm>
          <a:prstGeom prst="rect">
            <a:avLst/>
          </a:prstGeom>
          <a:noFill/>
        </p:spPr>
        <p:txBody>
          <a:bodyPr wrap="square" rtlCol="0">
            <a:spAutoFit/>
          </a:bodyPr>
          <a:lstStyle/>
          <a:p>
            <a:pPr algn="ctr"/>
            <a:r>
              <a:rPr lang="en-US" sz="2400" dirty="0"/>
              <a:t>Notice all the triangles located throughout this bridge</a:t>
            </a:r>
          </a:p>
        </p:txBody>
      </p:sp>
      <p:sp>
        <p:nvSpPr>
          <p:cNvPr id="5" name="Slide Number Placeholder 4">
            <a:extLst>
              <a:ext uri="{FF2B5EF4-FFF2-40B4-BE49-F238E27FC236}">
                <a16:creationId xmlns:a16="http://schemas.microsoft.com/office/drawing/2014/main" id="{2D4FBB74-6E31-46A1-A62A-97D19147D6B1}"/>
              </a:ext>
            </a:extLst>
          </p:cNvPr>
          <p:cNvSpPr>
            <a:spLocks noGrp="1"/>
          </p:cNvSpPr>
          <p:nvPr>
            <p:ph type="sldNum" sz="quarter" idx="12"/>
          </p:nvPr>
        </p:nvSpPr>
        <p:spPr/>
        <p:txBody>
          <a:bodyPr/>
          <a:lstStyle/>
          <a:p>
            <a:fld id="{520DCC47-79FA-482E-96B5-4001151A635B}" type="slidenum">
              <a:rPr lang="en-US" smtClean="0"/>
              <a:t>5</a:t>
            </a:fld>
            <a:endParaRPr lang="en-US"/>
          </a:p>
        </p:txBody>
      </p:sp>
    </p:spTree>
    <p:extLst>
      <p:ext uri="{BB962C8B-B14F-4D97-AF65-F5344CB8AC3E}">
        <p14:creationId xmlns:p14="http://schemas.microsoft.com/office/powerpoint/2010/main" val="294670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DEC8E29-ABB4-4D53-AD92-B33F32F3EDCF}"/>
              </a:ext>
            </a:extLst>
          </p:cNvPr>
          <p:cNvSpPr>
            <a:spLocks noGrp="1"/>
          </p:cNvSpPr>
          <p:nvPr>
            <p:ph type="sldNum" sz="quarter" idx="12"/>
          </p:nvPr>
        </p:nvSpPr>
        <p:spPr>
          <a:xfrm>
            <a:off x="8610600" y="6298293"/>
            <a:ext cx="2743200" cy="365125"/>
          </a:xfrm>
        </p:spPr>
        <p:txBody>
          <a:bodyPr/>
          <a:lstStyle/>
          <a:p>
            <a:fld id="{520DCC47-79FA-482E-96B5-4001151A635B}" type="slidenum">
              <a:rPr lang="en-US" smtClean="0"/>
              <a:t>6</a:t>
            </a:fld>
            <a:endParaRPr lang="en-US"/>
          </a:p>
        </p:txBody>
      </p:sp>
      <p:grpSp>
        <p:nvGrpSpPr>
          <p:cNvPr id="1026" name="Group 1025">
            <a:extLst>
              <a:ext uri="{FF2B5EF4-FFF2-40B4-BE49-F238E27FC236}">
                <a16:creationId xmlns:a16="http://schemas.microsoft.com/office/drawing/2014/main" id="{3248518B-D589-426B-A2D1-1E64027DCB20}"/>
              </a:ext>
            </a:extLst>
          </p:cNvPr>
          <p:cNvGrpSpPr/>
          <p:nvPr/>
        </p:nvGrpSpPr>
        <p:grpSpPr>
          <a:xfrm>
            <a:off x="1416601" y="3160146"/>
            <a:ext cx="9358797" cy="2334288"/>
            <a:chOff x="1228139" y="2050365"/>
            <a:chExt cx="9358797" cy="2334288"/>
          </a:xfrm>
        </p:grpSpPr>
        <p:sp>
          <p:nvSpPr>
            <p:cNvPr id="1025" name="Rectangle 1024">
              <a:extLst>
                <a:ext uri="{FF2B5EF4-FFF2-40B4-BE49-F238E27FC236}">
                  <a16:creationId xmlns:a16="http://schemas.microsoft.com/office/drawing/2014/main" id="{BEE7A8B5-CFBA-43F0-87B7-BAD6F82EC01E}"/>
                </a:ext>
              </a:extLst>
            </p:cNvPr>
            <p:cNvSpPr/>
            <p:nvPr/>
          </p:nvSpPr>
          <p:spPr>
            <a:xfrm>
              <a:off x="1228139" y="3445693"/>
              <a:ext cx="1538507" cy="93896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2992F796-FAAA-482A-A9F5-801A8A37FC66}"/>
                </a:ext>
              </a:extLst>
            </p:cNvPr>
            <p:cNvSpPr/>
            <p:nvPr/>
          </p:nvSpPr>
          <p:spPr>
            <a:xfrm>
              <a:off x="9048429" y="3445693"/>
              <a:ext cx="1538507" cy="93896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Image result for public domain cartoons of trucks">
              <a:extLst>
                <a:ext uri="{FF2B5EF4-FFF2-40B4-BE49-F238E27FC236}">
                  <a16:creationId xmlns:a16="http://schemas.microsoft.com/office/drawing/2014/main" id="{A7BD64B9-2DE2-432C-BF9B-21AB54F2C116}"/>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345464" y="2647292"/>
              <a:ext cx="1248178" cy="739503"/>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22">
              <a:extLst>
                <a:ext uri="{FF2B5EF4-FFF2-40B4-BE49-F238E27FC236}">
                  <a16:creationId xmlns:a16="http://schemas.microsoft.com/office/drawing/2014/main" id="{48056257-0046-47D7-8C2F-6434F3B2500E}"/>
                </a:ext>
              </a:extLst>
            </p:cNvPr>
            <p:cNvGrpSpPr/>
            <p:nvPr/>
          </p:nvGrpSpPr>
          <p:grpSpPr>
            <a:xfrm>
              <a:off x="2349304" y="2050365"/>
              <a:ext cx="7118253" cy="1378635"/>
              <a:chOff x="1913205" y="2222695"/>
              <a:chExt cx="7118253" cy="1378635"/>
            </a:xfrm>
          </p:grpSpPr>
          <p:cxnSp>
            <p:nvCxnSpPr>
              <p:cNvPr id="4" name="Straight Connector 3">
                <a:extLst>
                  <a:ext uri="{FF2B5EF4-FFF2-40B4-BE49-F238E27FC236}">
                    <a16:creationId xmlns:a16="http://schemas.microsoft.com/office/drawing/2014/main" id="{D76484CB-56FE-49CB-9F95-3BA34CF45BCF}"/>
                  </a:ext>
                </a:extLst>
              </p:cNvPr>
              <p:cNvCxnSpPr>
                <a:cxnSpLocks/>
              </p:cNvCxnSpPr>
              <p:nvPr/>
            </p:nvCxnSpPr>
            <p:spPr>
              <a:xfrm flipV="1">
                <a:off x="1913205" y="3573194"/>
                <a:ext cx="7118253"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C06FAE6-3DEB-4051-A264-98A80AC582F3}"/>
                  </a:ext>
                </a:extLst>
              </p:cNvPr>
              <p:cNvCxnSpPr>
                <a:cxnSpLocks/>
              </p:cNvCxnSpPr>
              <p:nvPr/>
            </p:nvCxnSpPr>
            <p:spPr>
              <a:xfrm flipV="1">
                <a:off x="1913205" y="2222696"/>
                <a:ext cx="1336430" cy="13645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798F02E-7D08-4F9B-9A5E-2DD5259D1C62}"/>
                  </a:ext>
                </a:extLst>
              </p:cNvPr>
              <p:cNvCxnSpPr>
                <a:cxnSpLocks/>
              </p:cNvCxnSpPr>
              <p:nvPr/>
            </p:nvCxnSpPr>
            <p:spPr>
              <a:xfrm flipV="1">
                <a:off x="3222672" y="2222696"/>
                <a:ext cx="4706820"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E7867A9-E48C-4BCB-8D9B-2771327DE091}"/>
                  </a:ext>
                </a:extLst>
              </p:cNvPr>
              <p:cNvCxnSpPr>
                <a:cxnSpLocks/>
              </p:cNvCxnSpPr>
              <p:nvPr/>
            </p:nvCxnSpPr>
            <p:spPr>
              <a:xfrm>
                <a:off x="7915870" y="2222696"/>
                <a:ext cx="1087898" cy="133643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7F64CB-26DD-4C98-AB3C-8A4A813B8321}"/>
                  </a:ext>
                </a:extLst>
              </p:cNvPr>
              <p:cNvCxnSpPr>
                <a:cxnSpLocks/>
              </p:cNvCxnSpPr>
              <p:nvPr/>
            </p:nvCxnSpPr>
            <p:spPr>
              <a:xfrm>
                <a:off x="3222672" y="2250832"/>
                <a:ext cx="1087898" cy="133643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AD5981E-475F-4602-9BF7-6B9E990F3528}"/>
                  </a:ext>
                </a:extLst>
              </p:cNvPr>
              <p:cNvCxnSpPr>
                <a:cxnSpLocks/>
              </p:cNvCxnSpPr>
              <p:nvPr/>
            </p:nvCxnSpPr>
            <p:spPr>
              <a:xfrm flipV="1">
                <a:off x="6550858" y="2222696"/>
                <a:ext cx="1336430" cy="13645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8453C4-9256-4B6C-8CC1-02C68546B794}"/>
                  </a:ext>
                </a:extLst>
              </p:cNvPr>
              <p:cNvCxnSpPr>
                <a:cxnSpLocks/>
              </p:cNvCxnSpPr>
              <p:nvPr/>
            </p:nvCxnSpPr>
            <p:spPr>
              <a:xfrm flipV="1">
                <a:off x="4249028" y="2236764"/>
                <a:ext cx="1336430" cy="13645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D830700-A46C-4796-99F5-FD18C4CC2359}"/>
                  </a:ext>
                </a:extLst>
              </p:cNvPr>
              <p:cNvCxnSpPr>
                <a:cxnSpLocks/>
              </p:cNvCxnSpPr>
              <p:nvPr/>
            </p:nvCxnSpPr>
            <p:spPr>
              <a:xfrm>
                <a:off x="5511021" y="2222695"/>
                <a:ext cx="1087898" cy="133643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 name="Straight Arrow Connector 26">
              <a:extLst>
                <a:ext uri="{FF2B5EF4-FFF2-40B4-BE49-F238E27FC236}">
                  <a16:creationId xmlns:a16="http://schemas.microsoft.com/office/drawing/2014/main" id="{E94AD992-8F91-4C48-89CF-76EC8D900715}"/>
                </a:ext>
              </a:extLst>
            </p:cNvPr>
            <p:cNvCxnSpPr>
              <a:cxnSpLocks/>
            </p:cNvCxnSpPr>
            <p:nvPr/>
          </p:nvCxnSpPr>
          <p:spPr>
            <a:xfrm>
              <a:off x="5947122" y="3006549"/>
              <a:ext cx="22431" cy="1215098"/>
            </a:xfrm>
            <a:prstGeom prst="straightConnector1">
              <a:avLst/>
            </a:prstGeom>
            <a:ln w="1270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08FDDD2-DB9D-46DB-9C2B-C3903D866CDB}"/>
                </a:ext>
              </a:extLst>
            </p:cNvPr>
            <p:cNvCxnSpPr>
              <a:cxnSpLocks/>
            </p:cNvCxnSpPr>
            <p:nvPr/>
          </p:nvCxnSpPr>
          <p:spPr>
            <a:xfrm flipV="1">
              <a:off x="9287804" y="3445693"/>
              <a:ext cx="0" cy="847486"/>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8348024-1370-4737-83F8-052AD58F1430}"/>
                </a:ext>
              </a:extLst>
            </p:cNvPr>
            <p:cNvCxnSpPr>
              <a:cxnSpLocks/>
            </p:cNvCxnSpPr>
            <p:nvPr/>
          </p:nvCxnSpPr>
          <p:spPr>
            <a:xfrm flipV="1">
              <a:off x="2552504" y="3445693"/>
              <a:ext cx="0" cy="847486"/>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grpSp>
      <p:sp>
        <p:nvSpPr>
          <p:cNvPr id="1028" name="TextBox 1027">
            <a:extLst>
              <a:ext uri="{FF2B5EF4-FFF2-40B4-BE49-F238E27FC236}">
                <a16:creationId xmlns:a16="http://schemas.microsoft.com/office/drawing/2014/main" id="{A3C5034C-F644-4CF6-898B-D57243A1D195}"/>
              </a:ext>
            </a:extLst>
          </p:cNvPr>
          <p:cNvSpPr txBox="1"/>
          <p:nvPr/>
        </p:nvSpPr>
        <p:spPr>
          <a:xfrm>
            <a:off x="1179568" y="1101164"/>
            <a:ext cx="9832863" cy="1200329"/>
          </a:xfrm>
          <a:prstGeom prst="rect">
            <a:avLst/>
          </a:prstGeom>
          <a:noFill/>
        </p:spPr>
        <p:txBody>
          <a:bodyPr wrap="square" rtlCol="0">
            <a:spAutoFit/>
          </a:bodyPr>
          <a:lstStyle/>
          <a:p>
            <a:r>
              <a:rPr lang="en-US" sz="2400" dirty="0"/>
              <a:t>A </a:t>
            </a:r>
            <a:r>
              <a:rPr lang="en-US" sz="2400" b="1" dirty="0"/>
              <a:t>truss</a:t>
            </a:r>
            <a:r>
              <a:rPr lang="en-US" sz="2400" dirty="0"/>
              <a:t> is a structure made out of beams (a.k.a. members) whose purpose is to span a gap (i.e. a river).  The truss supports the load and transfers it to points where is can be supported.</a:t>
            </a:r>
          </a:p>
        </p:txBody>
      </p:sp>
      <p:sp>
        <p:nvSpPr>
          <p:cNvPr id="39" name="TextBox 38">
            <a:extLst>
              <a:ext uri="{FF2B5EF4-FFF2-40B4-BE49-F238E27FC236}">
                <a16:creationId xmlns:a16="http://schemas.microsoft.com/office/drawing/2014/main" id="{BE291A28-C258-4585-87AA-F70584644B1B}"/>
              </a:ext>
            </a:extLst>
          </p:cNvPr>
          <p:cNvSpPr txBox="1"/>
          <p:nvPr/>
        </p:nvSpPr>
        <p:spPr>
          <a:xfrm>
            <a:off x="2386260" y="136525"/>
            <a:ext cx="7199086" cy="584775"/>
          </a:xfrm>
          <a:prstGeom prst="rect">
            <a:avLst/>
          </a:prstGeom>
          <a:noFill/>
        </p:spPr>
        <p:txBody>
          <a:bodyPr wrap="square" rtlCol="0">
            <a:spAutoFit/>
          </a:bodyPr>
          <a:lstStyle/>
          <a:p>
            <a:pPr algn="ctr"/>
            <a:r>
              <a:rPr lang="en-US" sz="3200" dirty="0"/>
              <a:t>Structural Trusses</a:t>
            </a:r>
          </a:p>
        </p:txBody>
      </p:sp>
    </p:spTree>
    <p:extLst>
      <p:ext uri="{BB962C8B-B14F-4D97-AF65-F5344CB8AC3E}">
        <p14:creationId xmlns:p14="http://schemas.microsoft.com/office/powerpoint/2010/main" val="307890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62939E-A542-4743-9FAE-F242B49AA57C}"/>
              </a:ext>
            </a:extLst>
          </p:cNvPr>
          <p:cNvSpPr>
            <a:spLocks noGrp="1"/>
          </p:cNvSpPr>
          <p:nvPr>
            <p:ph type="sldNum" sz="quarter" idx="12"/>
          </p:nvPr>
        </p:nvSpPr>
        <p:spPr/>
        <p:txBody>
          <a:bodyPr/>
          <a:lstStyle/>
          <a:p>
            <a:fld id="{520DCC47-79FA-482E-96B5-4001151A635B}" type="slidenum">
              <a:rPr lang="en-US" smtClean="0"/>
              <a:t>7</a:t>
            </a:fld>
            <a:endParaRPr lang="en-US"/>
          </a:p>
        </p:txBody>
      </p:sp>
      <p:sp>
        <p:nvSpPr>
          <p:cNvPr id="3" name="TextBox 2">
            <a:extLst>
              <a:ext uri="{FF2B5EF4-FFF2-40B4-BE49-F238E27FC236}">
                <a16:creationId xmlns:a16="http://schemas.microsoft.com/office/drawing/2014/main" id="{7B884116-286D-4E70-BC1E-500D19D493B6}"/>
              </a:ext>
            </a:extLst>
          </p:cNvPr>
          <p:cNvSpPr txBox="1"/>
          <p:nvPr/>
        </p:nvSpPr>
        <p:spPr>
          <a:xfrm>
            <a:off x="2386260" y="192795"/>
            <a:ext cx="7199086" cy="584775"/>
          </a:xfrm>
          <a:prstGeom prst="rect">
            <a:avLst/>
          </a:prstGeom>
          <a:noFill/>
        </p:spPr>
        <p:txBody>
          <a:bodyPr wrap="square" rtlCol="0">
            <a:spAutoFit/>
          </a:bodyPr>
          <a:lstStyle/>
          <a:p>
            <a:pPr algn="ctr"/>
            <a:r>
              <a:rPr lang="en-US" sz="3200" dirty="0"/>
              <a:t>Analyzing Loads in a Truss Structure</a:t>
            </a:r>
          </a:p>
        </p:txBody>
      </p:sp>
      <p:sp>
        <p:nvSpPr>
          <p:cNvPr id="4" name="TextBox 3">
            <a:extLst>
              <a:ext uri="{FF2B5EF4-FFF2-40B4-BE49-F238E27FC236}">
                <a16:creationId xmlns:a16="http://schemas.microsoft.com/office/drawing/2014/main" id="{2BCA69EF-A9C1-487E-B266-29F99B823174}"/>
              </a:ext>
            </a:extLst>
          </p:cNvPr>
          <p:cNvSpPr txBox="1"/>
          <p:nvPr/>
        </p:nvSpPr>
        <p:spPr>
          <a:xfrm>
            <a:off x="3066376" y="3055635"/>
            <a:ext cx="6606189" cy="1569660"/>
          </a:xfrm>
          <a:prstGeom prst="rect">
            <a:avLst/>
          </a:prstGeom>
          <a:noFill/>
        </p:spPr>
        <p:txBody>
          <a:bodyPr wrap="square" rtlCol="0">
            <a:spAutoFit/>
          </a:bodyPr>
          <a:lstStyle/>
          <a:p>
            <a:r>
              <a:rPr lang="en-US" sz="2400" b="1" dirty="0"/>
              <a:t>Two Methods:</a:t>
            </a:r>
          </a:p>
          <a:p>
            <a:endParaRPr lang="en-US" sz="2400" dirty="0"/>
          </a:p>
          <a:p>
            <a:pPr marL="742950" lvl="1" indent="-285750">
              <a:buFont typeface="Arial" panose="020B0604020202020204" pitchFamily="34" charset="0"/>
              <a:buChar char="•"/>
            </a:pPr>
            <a:r>
              <a:rPr lang="en-US" sz="2400" dirty="0"/>
              <a:t>Method of Joints  (focus of this lesson)</a:t>
            </a:r>
          </a:p>
          <a:p>
            <a:pPr marL="742950" lvl="1" indent="-285750">
              <a:buFont typeface="Arial" panose="020B0604020202020204" pitchFamily="34" charset="0"/>
              <a:buChar char="•"/>
            </a:pPr>
            <a:r>
              <a:rPr lang="en-US" sz="2400" dirty="0"/>
              <a:t>Method of Sections</a:t>
            </a:r>
          </a:p>
        </p:txBody>
      </p:sp>
      <p:sp>
        <p:nvSpPr>
          <p:cNvPr id="5" name="TextBox 4">
            <a:extLst>
              <a:ext uri="{FF2B5EF4-FFF2-40B4-BE49-F238E27FC236}">
                <a16:creationId xmlns:a16="http://schemas.microsoft.com/office/drawing/2014/main" id="{5AA10B5B-707D-41CE-AB34-7B576115767F}"/>
              </a:ext>
            </a:extLst>
          </p:cNvPr>
          <p:cNvSpPr txBox="1"/>
          <p:nvPr/>
        </p:nvSpPr>
        <p:spPr>
          <a:xfrm>
            <a:off x="1041009" y="1308296"/>
            <a:ext cx="10128739" cy="1200329"/>
          </a:xfrm>
          <a:prstGeom prst="rect">
            <a:avLst/>
          </a:prstGeom>
          <a:noFill/>
        </p:spPr>
        <p:txBody>
          <a:bodyPr wrap="square" rtlCol="0">
            <a:spAutoFit/>
          </a:bodyPr>
          <a:lstStyle/>
          <a:p>
            <a:r>
              <a:rPr lang="en-US" sz="2400" dirty="0"/>
              <a:t>When designing a bridge, tower, or roof system engineers need to be able to calculate the magnitude of the forces acting on the truss members and whether the members are in tension or compression.</a:t>
            </a:r>
          </a:p>
        </p:txBody>
      </p:sp>
    </p:spTree>
    <p:extLst>
      <p:ext uri="{BB962C8B-B14F-4D97-AF65-F5344CB8AC3E}">
        <p14:creationId xmlns:p14="http://schemas.microsoft.com/office/powerpoint/2010/main" val="377339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785D32-865D-4D4B-8FDE-764C7A7C7CDA}"/>
              </a:ext>
            </a:extLst>
          </p:cNvPr>
          <p:cNvSpPr>
            <a:spLocks noGrp="1"/>
          </p:cNvSpPr>
          <p:nvPr>
            <p:ph type="sldNum" sz="quarter" idx="12"/>
          </p:nvPr>
        </p:nvSpPr>
        <p:spPr/>
        <p:txBody>
          <a:bodyPr/>
          <a:lstStyle/>
          <a:p>
            <a:fld id="{520DCC47-79FA-482E-96B5-4001151A635B}" type="slidenum">
              <a:rPr lang="en-US" smtClean="0"/>
              <a:t>8</a:t>
            </a:fld>
            <a:endParaRPr lang="en-US"/>
          </a:p>
        </p:txBody>
      </p:sp>
      <p:sp>
        <p:nvSpPr>
          <p:cNvPr id="3" name="TextBox 2">
            <a:extLst>
              <a:ext uri="{FF2B5EF4-FFF2-40B4-BE49-F238E27FC236}">
                <a16:creationId xmlns:a16="http://schemas.microsoft.com/office/drawing/2014/main" id="{51A4C162-0039-43A7-BBA9-8A1A11FCF69E}"/>
              </a:ext>
            </a:extLst>
          </p:cNvPr>
          <p:cNvSpPr txBox="1"/>
          <p:nvPr/>
        </p:nvSpPr>
        <p:spPr>
          <a:xfrm>
            <a:off x="1334085" y="955446"/>
            <a:ext cx="9523829" cy="1200329"/>
          </a:xfrm>
          <a:prstGeom prst="rect">
            <a:avLst/>
          </a:prstGeom>
          <a:noFill/>
        </p:spPr>
        <p:txBody>
          <a:bodyPr wrap="square" rtlCol="0">
            <a:spAutoFit/>
          </a:bodyPr>
          <a:lstStyle/>
          <a:p>
            <a:r>
              <a:rPr lang="en-US" sz="2400" dirty="0"/>
              <a:t>The </a:t>
            </a:r>
            <a:r>
              <a:rPr lang="en-US" sz="2400" b="1" dirty="0"/>
              <a:t>Method of Joints</a:t>
            </a:r>
            <a:r>
              <a:rPr lang="en-US" sz="2400" dirty="0"/>
              <a:t> is used to calculate the forces acting on the pins or ball joints that join the truss members together.  The joint forces then push/pull on the truss members which then push/pull on the other joints. </a:t>
            </a:r>
          </a:p>
        </p:txBody>
      </p:sp>
      <p:sp>
        <p:nvSpPr>
          <p:cNvPr id="38" name="TextBox 37">
            <a:extLst>
              <a:ext uri="{FF2B5EF4-FFF2-40B4-BE49-F238E27FC236}">
                <a16:creationId xmlns:a16="http://schemas.microsoft.com/office/drawing/2014/main" id="{2933CF2E-855D-4A1A-9A9B-FF8DA0DC858D}"/>
              </a:ext>
            </a:extLst>
          </p:cNvPr>
          <p:cNvSpPr txBox="1"/>
          <p:nvPr/>
        </p:nvSpPr>
        <p:spPr>
          <a:xfrm>
            <a:off x="2386260" y="176188"/>
            <a:ext cx="7199086" cy="584775"/>
          </a:xfrm>
          <a:prstGeom prst="rect">
            <a:avLst/>
          </a:prstGeom>
          <a:noFill/>
        </p:spPr>
        <p:txBody>
          <a:bodyPr wrap="square" rtlCol="0">
            <a:spAutoFit/>
          </a:bodyPr>
          <a:lstStyle/>
          <a:p>
            <a:pPr algn="ctr"/>
            <a:r>
              <a:rPr lang="en-US" sz="3200" b="1" dirty="0"/>
              <a:t>Method of Joints</a:t>
            </a:r>
            <a:endParaRPr lang="en-US" sz="3200" dirty="0"/>
          </a:p>
        </p:txBody>
      </p:sp>
      <p:grpSp>
        <p:nvGrpSpPr>
          <p:cNvPr id="47" name="Group 46">
            <a:extLst>
              <a:ext uri="{FF2B5EF4-FFF2-40B4-BE49-F238E27FC236}">
                <a16:creationId xmlns:a16="http://schemas.microsoft.com/office/drawing/2014/main" id="{60C09A63-59E7-4F2C-83BD-B4FA52752E8C}"/>
              </a:ext>
            </a:extLst>
          </p:cNvPr>
          <p:cNvGrpSpPr/>
          <p:nvPr/>
        </p:nvGrpSpPr>
        <p:grpSpPr>
          <a:xfrm>
            <a:off x="2506674" y="2396639"/>
            <a:ext cx="7178649" cy="2764151"/>
            <a:chOff x="2701736" y="2745913"/>
            <a:chExt cx="7178649" cy="2764151"/>
          </a:xfrm>
        </p:grpSpPr>
        <p:grpSp>
          <p:nvGrpSpPr>
            <p:cNvPr id="22" name="Group 21">
              <a:extLst>
                <a:ext uri="{FF2B5EF4-FFF2-40B4-BE49-F238E27FC236}">
                  <a16:creationId xmlns:a16="http://schemas.microsoft.com/office/drawing/2014/main" id="{1689BB1A-569D-406C-8D5A-FC945106CA8E}"/>
                </a:ext>
              </a:extLst>
            </p:cNvPr>
            <p:cNvGrpSpPr/>
            <p:nvPr/>
          </p:nvGrpSpPr>
          <p:grpSpPr>
            <a:xfrm>
              <a:off x="2729872" y="2855048"/>
              <a:ext cx="7118253" cy="2655016"/>
              <a:chOff x="2349304" y="2050365"/>
              <a:chExt cx="7118253" cy="2655016"/>
            </a:xfrm>
          </p:grpSpPr>
          <p:grpSp>
            <p:nvGrpSpPr>
              <p:cNvPr id="26" name="Group 25">
                <a:extLst>
                  <a:ext uri="{FF2B5EF4-FFF2-40B4-BE49-F238E27FC236}">
                    <a16:creationId xmlns:a16="http://schemas.microsoft.com/office/drawing/2014/main" id="{86C610E0-F587-4D0D-B322-544494D17F51}"/>
                  </a:ext>
                </a:extLst>
              </p:cNvPr>
              <p:cNvGrpSpPr/>
              <p:nvPr/>
            </p:nvGrpSpPr>
            <p:grpSpPr>
              <a:xfrm>
                <a:off x="2349304" y="2050365"/>
                <a:ext cx="7118253" cy="1378635"/>
                <a:chOff x="1913205" y="2222695"/>
                <a:chExt cx="7118253" cy="1378635"/>
              </a:xfrm>
            </p:grpSpPr>
            <p:cxnSp>
              <p:nvCxnSpPr>
                <p:cNvPr id="30" name="Straight Connector 29">
                  <a:extLst>
                    <a:ext uri="{FF2B5EF4-FFF2-40B4-BE49-F238E27FC236}">
                      <a16:creationId xmlns:a16="http://schemas.microsoft.com/office/drawing/2014/main" id="{71F83070-FB08-454C-B3DD-9B4DF22E09A7}"/>
                    </a:ext>
                  </a:extLst>
                </p:cNvPr>
                <p:cNvCxnSpPr>
                  <a:cxnSpLocks/>
                </p:cNvCxnSpPr>
                <p:nvPr/>
              </p:nvCxnSpPr>
              <p:spPr>
                <a:xfrm flipV="1">
                  <a:off x="1913205" y="3573194"/>
                  <a:ext cx="7118253"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9B2D3DB-D7C3-4816-9EA3-3814427EA0A2}"/>
                    </a:ext>
                  </a:extLst>
                </p:cNvPr>
                <p:cNvCxnSpPr>
                  <a:cxnSpLocks/>
                </p:cNvCxnSpPr>
                <p:nvPr/>
              </p:nvCxnSpPr>
              <p:spPr>
                <a:xfrm flipV="1">
                  <a:off x="1913205" y="2222696"/>
                  <a:ext cx="1336430" cy="13645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77DD2C7-661A-44F6-AD75-EF5389922166}"/>
                    </a:ext>
                  </a:extLst>
                </p:cNvPr>
                <p:cNvCxnSpPr>
                  <a:cxnSpLocks/>
                </p:cNvCxnSpPr>
                <p:nvPr/>
              </p:nvCxnSpPr>
              <p:spPr>
                <a:xfrm flipV="1">
                  <a:off x="3222672" y="2222696"/>
                  <a:ext cx="4706820"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F0BF272-2446-41A4-9DF9-58ADD03F3A97}"/>
                    </a:ext>
                  </a:extLst>
                </p:cNvPr>
                <p:cNvCxnSpPr>
                  <a:cxnSpLocks/>
                </p:cNvCxnSpPr>
                <p:nvPr/>
              </p:nvCxnSpPr>
              <p:spPr>
                <a:xfrm>
                  <a:off x="7915870" y="2222696"/>
                  <a:ext cx="1087898" cy="133643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4F9080E-5CE3-4C5B-A3F5-DDC639C4C59E}"/>
                    </a:ext>
                  </a:extLst>
                </p:cNvPr>
                <p:cNvCxnSpPr>
                  <a:cxnSpLocks/>
                </p:cNvCxnSpPr>
                <p:nvPr/>
              </p:nvCxnSpPr>
              <p:spPr>
                <a:xfrm>
                  <a:off x="3222672" y="2250832"/>
                  <a:ext cx="1087898" cy="133643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DA90568-61BE-4BE3-91BC-09B322FF214D}"/>
                    </a:ext>
                  </a:extLst>
                </p:cNvPr>
                <p:cNvCxnSpPr>
                  <a:cxnSpLocks/>
                </p:cNvCxnSpPr>
                <p:nvPr/>
              </p:nvCxnSpPr>
              <p:spPr>
                <a:xfrm flipV="1">
                  <a:off x="6550858" y="2222696"/>
                  <a:ext cx="1336430" cy="13645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58ABE0C-9439-423E-AE48-2E9094DFFD4C}"/>
                    </a:ext>
                  </a:extLst>
                </p:cNvPr>
                <p:cNvCxnSpPr>
                  <a:cxnSpLocks/>
                </p:cNvCxnSpPr>
                <p:nvPr/>
              </p:nvCxnSpPr>
              <p:spPr>
                <a:xfrm flipV="1">
                  <a:off x="4249028" y="2236764"/>
                  <a:ext cx="1336430" cy="13645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E45FA4C-CD05-4CBA-9655-A8A78F13CD17}"/>
                    </a:ext>
                  </a:extLst>
                </p:cNvPr>
                <p:cNvCxnSpPr>
                  <a:cxnSpLocks/>
                </p:cNvCxnSpPr>
                <p:nvPr/>
              </p:nvCxnSpPr>
              <p:spPr>
                <a:xfrm>
                  <a:off x="5511021" y="2222695"/>
                  <a:ext cx="1087898" cy="133643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 name="Straight Arrow Connector 26">
                <a:extLst>
                  <a:ext uri="{FF2B5EF4-FFF2-40B4-BE49-F238E27FC236}">
                    <a16:creationId xmlns:a16="http://schemas.microsoft.com/office/drawing/2014/main" id="{4D1B5FB3-7D34-4A1A-9943-35A1318E0B52}"/>
                  </a:ext>
                </a:extLst>
              </p:cNvPr>
              <p:cNvCxnSpPr>
                <a:cxnSpLocks/>
              </p:cNvCxnSpPr>
              <p:nvPr/>
            </p:nvCxnSpPr>
            <p:spPr>
              <a:xfrm>
                <a:off x="5947120" y="3490283"/>
                <a:ext cx="22431" cy="1215098"/>
              </a:xfrm>
              <a:prstGeom prst="straightConnector1">
                <a:avLst/>
              </a:prstGeom>
              <a:ln w="1270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7053B7C-C938-4725-9DD5-523EFB2F0116}"/>
                  </a:ext>
                </a:extLst>
              </p:cNvPr>
              <p:cNvCxnSpPr>
                <a:cxnSpLocks/>
              </p:cNvCxnSpPr>
              <p:nvPr/>
            </p:nvCxnSpPr>
            <p:spPr>
              <a:xfrm flipV="1">
                <a:off x="9287804" y="3445693"/>
                <a:ext cx="0" cy="847486"/>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5038C02-490E-46C7-946E-876AE1C74684}"/>
                  </a:ext>
                </a:extLst>
              </p:cNvPr>
              <p:cNvCxnSpPr>
                <a:cxnSpLocks/>
              </p:cNvCxnSpPr>
              <p:nvPr/>
            </p:nvCxnSpPr>
            <p:spPr>
              <a:xfrm flipV="1">
                <a:off x="2552504" y="3445693"/>
                <a:ext cx="0" cy="847486"/>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grpSp>
        <p:sp>
          <p:nvSpPr>
            <p:cNvPr id="39" name="Oval 38">
              <a:extLst>
                <a:ext uri="{FF2B5EF4-FFF2-40B4-BE49-F238E27FC236}">
                  <a16:creationId xmlns:a16="http://schemas.microsoft.com/office/drawing/2014/main" id="{7D2C2353-0FF5-4FAE-A509-30C271F01CAE}"/>
                </a:ext>
              </a:extLst>
            </p:cNvPr>
            <p:cNvSpPr/>
            <p:nvPr/>
          </p:nvSpPr>
          <p:spPr>
            <a:xfrm>
              <a:off x="3984848" y="2788234"/>
              <a:ext cx="186572" cy="2137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56A6580D-4463-4AFD-80E8-C6F00824AA5E}"/>
                </a:ext>
              </a:extLst>
            </p:cNvPr>
            <p:cNvSpPr/>
            <p:nvPr/>
          </p:nvSpPr>
          <p:spPr>
            <a:xfrm>
              <a:off x="2701736" y="4081234"/>
              <a:ext cx="186572" cy="2137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84D8288-B5A9-4A96-B72F-DB49904E1056}"/>
                </a:ext>
              </a:extLst>
            </p:cNvPr>
            <p:cNvSpPr/>
            <p:nvPr/>
          </p:nvSpPr>
          <p:spPr>
            <a:xfrm>
              <a:off x="5023078" y="4060379"/>
              <a:ext cx="186572" cy="2137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8243D85-1BE0-42F1-8C87-38EEF91A62DE}"/>
                </a:ext>
              </a:extLst>
            </p:cNvPr>
            <p:cNvSpPr/>
            <p:nvPr/>
          </p:nvSpPr>
          <p:spPr>
            <a:xfrm>
              <a:off x="6275948" y="2745913"/>
              <a:ext cx="186572" cy="2137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56728C9-325E-4904-A288-2F2813F4BEDB}"/>
                </a:ext>
              </a:extLst>
            </p:cNvPr>
            <p:cNvSpPr/>
            <p:nvPr/>
          </p:nvSpPr>
          <p:spPr>
            <a:xfrm>
              <a:off x="7306796" y="4081234"/>
              <a:ext cx="186572" cy="2137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55448DAE-3959-4F08-927F-88AEFFB67F8B}"/>
                </a:ext>
              </a:extLst>
            </p:cNvPr>
            <p:cNvSpPr/>
            <p:nvPr/>
          </p:nvSpPr>
          <p:spPr>
            <a:xfrm>
              <a:off x="8610600" y="2761584"/>
              <a:ext cx="186572" cy="2137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EF893F53-A6BD-414D-AEAD-99BFD4750AA9}"/>
                </a:ext>
              </a:extLst>
            </p:cNvPr>
            <p:cNvSpPr/>
            <p:nvPr/>
          </p:nvSpPr>
          <p:spPr>
            <a:xfrm>
              <a:off x="9693813" y="4052851"/>
              <a:ext cx="186572" cy="2137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a:extLst>
              <a:ext uri="{FF2B5EF4-FFF2-40B4-BE49-F238E27FC236}">
                <a16:creationId xmlns:a16="http://schemas.microsoft.com/office/drawing/2014/main" id="{C528BA66-279C-4951-8BBA-8FBAF8B7DFE3}"/>
              </a:ext>
            </a:extLst>
          </p:cNvPr>
          <p:cNvSpPr txBox="1"/>
          <p:nvPr/>
        </p:nvSpPr>
        <p:spPr>
          <a:xfrm>
            <a:off x="1491175" y="5331655"/>
            <a:ext cx="8989254" cy="830997"/>
          </a:xfrm>
          <a:prstGeom prst="rect">
            <a:avLst/>
          </a:prstGeom>
          <a:noFill/>
        </p:spPr>
        <p:txBody>
          <a:bodyPr wrap="square" rtlCol="0">
            <a:spAutoFit/>
          </a:bodyPr>
          <a:lstStyle/>
          <a:p>
            <a:r>
              <a:rPr lang="en-US" sz="2400" dirty="0"/>
              <a:t>When the analysis is complete all of the joint and member forces are known…</a:t>
            </a:r>
          </a:p>
        </p:txBody>
      </p:sp>
    </p:spTree>
    <p:extLst>
      <p:ext uri="{BB962C8B-B14F-4D97-AF65-F5344CB8AC3E}">
        <p14:creationId xmlns:p14="http://schemas.microsoft.com/office/powerpoint/2010/main" val="87766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A92025-F4EF-45F0-80B0-078E4C53C7F5}"/>
              </a:ext>
            </a:extLst>
          </p:cNvPr>
          <p:cNvSpPr>
            <a:spLocks noGrp="1"/>
          </p:cNvSpPr>
          <p:nvPr>
            <p:ph type="sldNum" sz="quarter" idx="12"/>
          </p:nvPr>
        </p:nvSpPr>
        <p:spPr/>
        <p:txBody>
          <a:bodyPr/>
          <a:lstStyle/>
          <a:p>
            <a:fld id="{520DCC47-79FA-482E-96B5-4001151A635B}" type="slidenum">
              <a:rPr lang="en-US" smtClean="0"/>
              <a:t>9</a:t>
            </a:fld>
            <a:endParaRPr lang="en-US"/>
          </a:p>
        </p:txBody>
      </p:sp>
      <p:sp>
        <p:nvSpPr>
          <p:cNvPr id="3" name="TextBox 2">
            <a:extLst>
              <a:ext uri="{FF2B5EF4-FFF2-40B4-BE49-F238E27FC236}">
                <a16:creationId xmlns:a16="http://schemas.microsoft.com/office/drawing/2014/main" id="{17877FD3-B0AC-4B6C-970B-F788FD2C2FEB}"/>
              </a:ext>
            </a:extLst>
          </p:cNvPr>
          <p:cNvSpPr txBox="1"/>
          <p:nvPr/>
        </p:nvSpPr>
        <p:spPr>
          <a:xfrm>
            <a:off x="2386260" y="176188"/>
            <a:ext cx="7199086" cy="584775"/>
          </a:xfrm>
          <a:prstGeom prst="rect">
            <a:avLst/>
          </a:prstGeom>
          <a:noFill/>
        </p:spPr>
        <p:txBody>
          <a:bodyPr wrap="square" rtlCol="0">
            <a:spAutoFit/>
          </a:bodyPr>
          <a:lstStyle/>
          <a:p>
            <a:pPr algn="ctr"/>
            <a:r>
              <a:rPr lang="en-US" sz="3200" b="1" dirty="0"/>
              <a:t>Method of Joints </a:t>
            </a:r>
            <a:r>
              <a:rPr lang="en-US" sz="3200" dirty="0"/>
              <a:t>– Force Sign Convention</a:t>
            </a:r>
          </a:p>
        </p:txBody>
      </p:sp>
      <p:cxnSp>
        <p:nvCxnSpPr>
          <p:cNvPr id="5" name="Straight Arrow Connector 4">
            <a:extLst>
              <a:ext uri="{FF2B5EF4-FFF2-40B4-BE49-F238E27FC236}">
                <a16:creationId xmlns:a16="http://schemas.microsoft.com/office/drawing/2014/main" id="{6F02F579-B370-4313-9059-C0CC16AFFFC3}"/>
              </a:ext>
            </a:extLst>
          </p:cNvPr>
          <p:cNvCxnSpPr/>
          <p:nvPr/>
        </p:nvCxnSpPr>
        <p:spPr>
          <a:xfrm>
            <a:off x="1392702" y="5570806"/>
            <a:ext cx="918620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BDCFBF3-1432-434E-AE92-D44C7B75C5ED}"/>
              </a:ext>
            </a:extLst>
          </p:cNvPr>
          <p:cNvCxnSpPr>
            <a:cxnSpLocks/>
          </p:cNvCxnSpPr>
          <p:nvPr/>
        </p:nvCxnSpPr>
        <p:spPr>
          <a:xfrm flipV="1">
            <a:off x="1406770" y="942536"/>
            <a:ext cx="0" cy="46564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AD66D80-CACD-44E5-8779-EC6648EADC10}"/>
              </a:ext>
            </a:extLst>
          </p:cNvPr>
          <p:cNvSpPr txBox="1"/>
          <p:nvPr/>
        </p:nvSpPr>
        <p:spPr>
          <a:xfrm>
            <a:off x="953258" y="1160585"/>
            <a:ext cx="675247" cy="523220"/>
          </a:xfrm>
          <a:prstGeom prst="rect">
            <a:avLst/>
          </a:prstGeom>
          <a:noFill/>
        </p:spPr>
        <p:txBody>
          <a:bodyPr wrap="square" rtlCol="0">
            <a:spAutoFit/>
          </a:bodyPr>
          <a:lstStyle/>
          <a:p>
            <a:r>
              <a:rPr lang="en-US" sz="2800" dirty="0"/>
              <a:t>Y</a:t>
            </a:r>
          </a:p>
        </p:txBody>
      </p:sp>
      <p:sp>
        <p:nvSpPr>
          <p:cNvPr id="10" name="TextBox 9">
            <a:extLst>
              <a:ext uri="{FF2B5EF4-FFF2-40B4-BE49-F238E27FC236}">
                <a16:creationId xmlns:a16="http://schemas.microsoft.com/office/drawing/2014/main" id="{70E97862-3D49-435D-9871-5EB6E4890C76}"/>
              </a:ext>
            </a:extLst>
          </p:cNvPr>
          <p:cNvSpPr txBox="1"/>
          <p:nvPr/>
        </p:nvSpPr>
        <p:spPr>
          <a:xfrm>
            <a:off x="9982199" y="5701968"/>
            <a:ext cx="675247" cy="523220"/>
          </a:xfrm>
          <a:prstGeom prst="rect">
            <a:avLst/>
          </a:prstGeom>
          <a:noFill/>
        </p:spPr>
        <p:txBody>
          <a:bodyPr wrap="square" rtlCol="0">
            <a:spAutoFit/>
          </a:bodyPr>
          <a:lstStyle/>
          <a:p>
            <a:r>
              <a:rPr lang="en-US" sz="2800" dirty="0"/>
              <a:t>X</a:t>
            </a:r>
          </a:p>
        </p:txBody>
      </p:sp>
      <p:grpSp>
        <p:nvGrpSpPr>
          <p:cNvPr id="17" name="Group 16">
            <a:extLst>
              <a:ext uri="{FF2B5EF4-FFF2-40B4-BE49-F238E27FC236}">
                <a16:creationId xmlns:a16="http://schemas.microsoft.com/office/drawing/2014/main" id="{548AA30A-7452-404C-BF83-2BFD6E27D55C}"/>
              </a:ext>
            </a:extLst>
          </p:cNvPr>
          <p:cNvGrpSpPr/>
          <p:nvPr/>
        </p:nvGrpSpPr>
        <p:grpSpPr>
          <a:xfrm>
            <a:off x="4792834" y="2189274"/>
            <a:ext cx="6435354" cy="1100349"/>
            <a:chOff x="4792834" y="2189274"/>
            <a:chExt cx="6435354" cy="1100349"/>
          </a:xfrm>
        </p:grpSpPr>
        <p:grpSp>
          <p:nvGrpSpPr>
            <p:cNvPr id="8" name="Group 7">
              <a:extLst>
                <a:ext uri="{FF2B5EF4-FFF2-40B4-BE49-F238E27FC236}">
                  <a16:creationId xmlns:a16="http://schemas.microsoft.com/office/drawing/2014/main" id="{462D1E05-578F-4BD2-B2F7-09E86200BE19}"/>
                </a:ext>
              </a:extLst>
            </p:cNvPr>
            <p:cNvGrpSpPr/>
            <p:nvPr/>
          </p:nvGrpSpPr>
          <p:grpSpPr>
            <a:xfrm>
              <a:off x="4792834" y="2189274"/>
              <a:ext cx="6435354" cy="461665"/>
              <a:chOff x="5317588" y="2090336"/>
              <a:chExt cx="6435354" cy="461665"/>
            </a:xfrm>
          </p:grpSpPr>
          <p:cxnSp>
            <p:nvCxnSpPr>
              <p:cNvPr id="12" name="Straight Arrow Connector 11">
                <a:extLst>
                  <a:ext uri="{FF2B5EF4-FFF2-40B4-BE49-F238E27FC236}">
                    <a16:creationId xmlns:a16="http://schemas.microsoft.com/office/drawing/2014/main" id="{C91CF3CB-F443-4F7D-9FE5-943F9D71AB3C}"/>
                  </a:ext>
                </a:extLst>
              </p:cNvPr>
              <p:cNvCxnSpPr/>
              <p:nvPr/>
            </p:nvCxnSpPr>
            <p:spPr>
              <a:xfrm>
                <a:off x="5317588" y="2321169"/>
                <a:ext cx="2757267"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9E6ED8A-778E-4525-9E74-AB74D16D0BE4}"/>
                  </a:ext>
                </a:extLst>
              </p:cNvPr>
              <p:cNvSpPr txBox="1"/>
              <p:nvPr/>
            </p:nvSpPr>
            <p:spPr>
              <a:xfrm>
                <a:off x="8211457" y="2090336"/>
                <a:ext cx="3541485" cy="461665"/>
              </a:xfrm>
              <a:prstGeom prst="rect">
                <a:avLst/>
              </a:prstGeom>
              <a:noFill/>
            </p:spPr>
            <p:txBody>
              <a:bodyPr wrap="square" rtlCol="0">
                <a:spAutoFit/>
              </a:bodyPr>
              <a:lstStyle/>
              <a:p>
                <a:r>
                  <a:rPr lang="en-US" sz="2400" dirty="0"/>
                  <a:t>Positive X-Force Direction</a:t>
                </a:r>
              </a:p>
            </p:txBody>
          </p:sp>
        </p:grpSp>
        <p:grpSp>
          <p:nvGrpSpPr>
            <p:cNvPr id="11" name="Group 10">
              <a:extLst>
                <a:ext uri="{FF2B5EF4-FFF2-40B4-BE49-F238E27FC236}">
                  <a16:creationId xmlns:a16="http://schemas.microsoft.com/office/drawing/2014/main" id="{0597049A-9D1D-416B-9CE5-A8A255DFAC0B}"/>
                </a:ext>
              </a:extLst>
            </p:cNvPr>
            <p:cNvGrpSpPr/>
            <p:nvPr/>
          </p:nvGrpSpPr>
          <p:grpSpPr>
            <a:xfrm>
              <a:off x="4792834" y="2827958"/>
              <a:ext cx="6435354" cy="461665"/>
              <a:chOff x="5317588" y="2919121"/>
              <a:chExt cx="6435354" cy="461665"/>
            </a:xfrm>
          </p:grpSpPr>
          <p:cxnSp>
            <p:nvCxnSpPr>
              <p:cNvPr id="13" name="Straight Arrow Connector 12">
                <a:extLst>
                  <a:ext uri="{FF2B5EF4-FFF2-40B4-BE49-F238E27FC236}">
                    <a16:creationId xmlns:a16="http://schemas.microsoft.com/office/drawing/2014/main" id="{BB25F877-67C6-4259-834F-F52A028CAF25}"/>
                  </a:ext>
                </a:extLst>
              </p:cNvPr>
              <p:cNvCxnSpPr>
                <a:cxnSpLocks/>
              </p:cNvCxnSpPr>
              <p:nvPr/>
            </p:nvCxnSpPr>
            <p:spPr>
              <a:xfrm flipH="1">
                <a:off x="5317588" y="3168579"/>
                <a:ext cx="2757266"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21CAE51-DCC5-4C85-A5A6-F0C7674F4A1E}"/>
                  </a:ext>
                </a:extLst>
              </p:cNvPr>
              <p:cNvSpPr txBox="1"/>
              <p:nvPr/>
            </p:nvSpPr>
            <p:spPr>
              <a:xfrm>
                <a:off x="8211457" y="2919121"/>
                <a:ext cx="3541485" cy="461665"/>
              </a:xfrm>
              <a:prstGeom prst="rect">
                <a:avLst/>
              </a:prstGeom>
              <a:noFill/>
            </p:spPr>
            <p:txBody>
              <a:bodyPr wrap="square" rtlCol="0">
                <a:spAutoFit/>
              </a:bodyPr>
              <a:lstStyle/>
              <a:p>
                <a:r>
                  <a:rPr lang="en-US" sz="2400" dirty="0"/>
                  <a:t>Negative X-Force Direction</a:t>
                </a:r>
              </a:p>
            </p:txBody>
          </p:sp>
        </p:grpSp>
      </p:grpSp>
      <p:grpSp>
        <p:nvGrpSpPr>
          <p:cNvPr id="14" name="Group 13">
            <a:extLst>
              <a:ext uri="{FF2B5EF4-FFF2-40B4-BE49-F238E27FC236}">
                <a16:creationId xmlns:a16="http://schemas.microsoft.com/office/drawing/2014/main" id="{9860F2E4-B831-4B0B-9759-105EB1E2836D}"/>
              </a:ext>
            </a:extLst>
          </p:cNvPr>
          <p:cNvGrpSpPr/>
          <p:nvPr/>
        </p:nvGrpSpPr>
        <p:grpSpPr>
          <a:xfrm>
            <a:off x="2525486" y="1329188"/>
            <a:ext cx="4456164" cy="3329897"/>
            <a:chOff x="2525486" y="1329188"/>
            <a:chExt cx="4456164" cy="3329897"/>
          </a:xfrm>
        </p:grpSpPr>
        <p:grpSp>
          <p:nvGrpSpPr>
            <p:cNvPr id="4" name="Group 3">
              <a:extLst>
                <a:ext uri="{FF2B5EF4-FFF2-40B4-BE49-F238E27FC236}">
                  <a16:creationId xmlns:a16="http://schemas.microsoft.com/office/drawing/2014/main" id="{98D73D5B-3609-41F6-AE42-90E96EA2312F}"/>
                </a:ext>
              </a:extLst>
            </p:cNvPr>
            <p:cNvGrpSpPr/>
            <p:nvPr/>
          </p:nvGrpSpPr>
          <p:grpSpPr>
            <a:xfrm>
              <a:off x="2525486" y="1329188"/>
              <a:ext cx="3831771" cy="2337917"/>
              <a:chOff x="2525486" y="1329188"/>
              <a:chExt cx="3831771" cy="2337917"/>
            </a:xfrm>
          </p:grpSpPr>
          <p:cxnSp>
            <p:nvCxnSpPr>
              <p:cNvPr id="18" name="Straight Arrow Connector 17">
                <a:extLst>
                  <a:ext uri="{FF2B5EF4-FFF2-40B4-BE49-F238E27FC236}">
                    <a16:creationId xmlns:a16="http://schemas.microsoft.com/office/drawing/2014/main" id="{82AF3F89-CBA9-4961-BFB9-ACEACAF2912D}"/>
                  </a:ext>
                </a:extLst>
              </p:cNvPr>
              <p:cNvCxnSpPr>
                <a:cxnSpLocks/>
              </p:cNvCxnSpPr>
              <p:nvPr/>
            </p:nvCxnSpPr>
            <p:spPr>
              <a:xfrm flipV="1">
                <a:off x="2525486" y="1329188"/>
                <a:ext cx="0" cy="233791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BE166B8-AC89-48B3-B14A-C486AFDCD7F0}"/>
                  </a:ext>
                </a:extLst>
              </p:cNvPr>
              <p:cNvSpPr txBox="1"/>
              <p:nvPr/>
            </p:nvSpPr>
            <p:spPr>
              <a:xfrm>
                <a:off x="2815772" y="1329188"/>
                <a:ext cx="3541485" cy="461665"/>
              </a:xfrm>
              <a:prstGeom prst="rect">
                <a:avLst/>
              </a:prstGeom>
              <a:noFill/>
            </p:spPr>
            <p:txBody>
              <a:bodyPr wrap="square" rtlCol="0">
                <a:spAutoFit/>
              </a:bodyPr>
              <a:lstStyle/>
              <a:p>
                <a:r>
                  <a:rPr lang="en-US" sz="2400" dirty="0"/>
                  <a:t>Positive Y-Force Direction</a:t>
                </a:r>
              </a:p>
            </p:txBody>
          </p:sp>
        </p:grpSp>
        <p:grpSp>
          <p:nvGrpSpPr>
            <p:cNvPr id="7" name="Group 6">
              <a:extLst>
                <a:ext uri="{FF2B5EF4-FFF2-40B4-BE49-F238E27FC236}">
                  <a16:creationId xmlns:a16="http://schemas.microsoft.com/office/drawing/2014/main" id="{2E510CF4-1F24-4885-B257-4E0D7748B214}"/>
                </a:ext>
              </a:extLst>
            </p:cNvPr>
            <p:cNvGrpSpPr/>
            <p:nvPr/>
          </p:nvGrpSpPr>
          <p:grpSpPr>
            <a:xfrm>
              <a:off x="3099802" y="2321168"/>
              <a:ext cx="3881848" cy="2337917"/>
              <a:chOff x="3099802" y="2321168"/>
              <a:chExt cx="3881848" cy="2337917"/>
            </a:xfrm>
          </p:grpSpPr>
          <p:cxnSp>
            <p:nvCxnSpPr>
              <p:cNvPr id="16" name="Straight Arrow Connector 15">
                <a:extLst>
                  <a:ext uri="{FF2B5EF4-FFF2-40B4-BE49-F238E27FC236}">
                    <a16:creationId xmlns:a16="http://schemas.microsoft.com/office/drawing/2014/main" id="{893F180F-7858-4117-AF9A-DE0A76D4982F}"/>
                  </a:ext>
                </a:extLst>
              </p:cNvPr>
              <p:cNvCxnSpPr>
                <a:cxnSpLocks/>
              </p:cNvCxnSpPr>
              <p:nvPr/>
            </p:nvCxnSpPr>
            <p:spPr>
              <a:xfrm>
                <a:off x="3099802" y="2321168"/>
                <a:ext cx="0" cy="233791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D529CC8-E7CA-4118-85C3-477519DD61C2}"/>
                  </a:ext>
                </a:extLst>
              </p:cNvPr>
              <p:cNvSpPr txBox="1"/>
              <p:nvPr/>
            </p:nvSpPr>
            <p:spPr>
              <a:xfrm>
                <a:off x="3440165" y="4075166"/>
                <a:ext cx="3541485" cy="461665"/>
              </a:xfrm>
              <a:prstGeom prst="rect">
                <a:avLst/>
              </a:prstGeom>
              <a:noFill/>
            </p:spPr>
            <p:txBody>
              <a:bodyPr wrap="square" rtlCol="0">
                <a:spAutoFit/>
              </a:bodyPr>
              <a:lstStyle/>
              <a:p>
                <a:r>
                  <a:rPr lang="en-US" sz="2400" dirty="0"/>
                  <a:t>Negative Y-Force Direction</a:t>
                </a:r>
              </a:p>
            </p:txBody>
          </p:sp>
        </p:grpSp>
      </p:grpSp>
    </p:spTree>
    <p:extLst>
      <p:ext uri="{BB962C8B-B14F-4D97-AF65-F5344CB8AC3E}">
        <p14:creationId xmlns:p14="http://schemas.microsoft.com/office/powerpoint/2010/main" val="376575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2259</Words>
  <Application>Microsoft Office PowerPoint</Application>
  <PresentationFormat>Widescreen</PresentationFormat>
  <Paragraphs>300</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95</cp:revision>
  <dcterms:created xsi:type="dcterms:W3CDTF">2018-11-30T18:10:35Z</dcterms:created>
  <dcterms:modified xsi:type="dcterms:W3CDTF">2018-12-18T05:38:38Z</dcterms:modified>
</cp:coreProperties>
</file>